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Playfair Display"/>
      <p:regular r:id="rId54"/>
      <p:bold r:id="rId55"/>
      <p:italic r:id="rId56"/>
      <p:boldItalic r:id="rId57"/>
    </p:embeddedFont>
    <p:embeddedFont>
      <p:font typeface="Cousine"/>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Fidel Elie"/>
  <p:cmAuthor clrIdx="1" id="1" initials="" lastIdx="1" name="Agnibho Chattarj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Cousine-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usine-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layfairDisplay-bold.fntdata"/><Relationship Id="rId10" Type="http://schemas.openxmlformats.org/officeDocument/2006/relationships/slide" Target="slides/slide5.xml"/><Relationship Id="rId54" Type="http://schemas.openxmlformats.org/officeDocument/2006/relationships/font" Target="fonts/PlayfairDisplay-regular.fntdata"/><Relationship Id="rId13" Type="http://schemas.openxmlformats.org/officeDocument/2006/relationships/slide" Target="slides/slide8.xml"/><Relationship Id="rId57" Type="http://schemas.openxmlformats.org/officeDocument/2006/relationships/font" Target="fonts/PlayfairDisplay-boldItalic.fntdata"/><Relationship Id="rId12" Type="http://schemas.openxmlformats.org/officeDocument/2006/relationships/slide" Target="slides/slide7.xml"/><Relationship Id="rId56" Type="http://schemas.openxmlformats.org/officeDocument/2006/relationships/font" Target="fonts/PlayfairDisplay-italic.fntdata"/><Relationship Id="rId15" Type="http://schemas.openxmlformats.org/officeDocument/2006/relationships/slide" Target="slides/slide10.xml"/><Relationship Id="rId59" Type="http://schemas.openxmlformats.org/officeDocument/2006/relationships/font" Target="fonts/Cousine-bold.fntdata"/><Relationship Id="rId14" Type="http://schemas.openxmlformats.org/officeDocument/2006/relationships/slide" Target="slides/slide9.xml"/><Relationship Id="rId58" Type="http://schemas.openxmlformats.org/officeDocument/2006/relationships/font" Target="fonts/Cousi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27T02:38:05.152">
    <p:pos x="216" y="708"/>
    <p:text>for the file with the user input structure we could mention then that most are handled by the perliminary.py file</p:text>
  </p:cm>
  <p:cm authorId="1" idx="1" dt="2018-03-27T02:38:05.152">
    <p:pos x="216" y="808"/>
    <p:text>also need image of class structure from ewan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3-26T18:12:10.373">
    <p:pos x="2305" y="716"/>
    <p:text>I can also mention the __init__.py file and the imports.py file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03-27T09:11:15.283">
    <p:pos x="235" y="578"/>
    <p:text>Talk about the quantum run file
and
the main function containing all the running functions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To begin to understand Quantum Computing it is important to understand what a qubit is, as this is the building block upon which all else is built. A qubit is analogous to a bit in classical computational science, but with a key set of differences. A classical bit can be either 0 or 1, whereas in true quantum mechanical fashion, a qubit collapses to either its ket0 or ket1 state when it is ‘observed’.</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GB"/>
              <a:t>A qubit is a two-state quantum system, existing as a 2-component complex vector Psi. Traditionally this system's eigenstates are denoted as being ket0 and ket1, and the qubit is a linear superposition of the product of each of these states with the relevant amplitude, denoted by alpha and beta in equation.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In the realm of quantum computation, a qubit is a wavefunction. To ensure normalisation, a requirement for any quantum mechanical wavefunction, alpha squared + beta squared must always equal 1. Like the eigenstates, the amplitudes alpha and beta also exist in the complex domain. As a reminder of the physical meaning of these quantities: the probability of measuring the qubit's ket0 eigenstate is given by finding alpha squared. Here is a visualisation of a qubit which highlights the relation of the qubit to its eigenstates.</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Qubits are stored in a quantum register, which is very different from classical data storage.  While classical data can be stored in arrays and as a string of bits (`0101001'), the goal of a quantum register is to simultaneously store all the possible values which are spanned by the qubits it contains. A quantum register stores the tensor product of the individual qubits' vector spaces, and is a vector itself. For example, 3 qubits would be combined as such: C^2 x C^2 x C^2 = C^8, and the resultant quantum register would be an 8-component complex vector. Analogously to the possible combinations for binary representations of integers, the number of dimensions a quantum register containing n qubits is required to have is given as 2^n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GB"/>
              <a:t>A simple example is useful to show exactly what a quantum register containing 2 simple qubits would look like. Of course in practice the quantum registers which will be used will not usually be this simple, it is helpful as a way to picture exactly what is occurring.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Much like classical gates, in Quantum Computing there exists a basic set of quantum circuits which form the basis of more complex circuits. Examples of gates used in classical computing include AND, OR, and NOT gates which all act on either one or two classical bits. However, quantum gates have a key set of differences.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Firstly, they have to be reversible. Immediately it is apparent that this requirement has a large effect as it takes away the possibility of quantum analogues to the AND or OR gates as, by definition, the bits given to these gates are irredeemable. Another consequences is the fact the number of qubits which are outputted by the gate have to match the number which are given or inputted. Secondly, they are typically represented by unitary matrices, whose sizes are given as 2^n x 2^n where n is the number of qubits on which the matrices act, or a square matrix where a column (or row) is the length of the number of dimensions which would be present in a quantum register containing the qubits.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Qubits can also be represented as column vectors which is more appropriate in the discussion of gates, as it is in keeping with the unitary matrix multiplication representation of gates.</a:t>
            </a:r>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The Hadamard (H) gate is a simple gate which acts on a single qubit. In matrix form it is written as such. Below is shown how the Hadamard gate acts on an eigenstate, denoted as $\ket{x}$.</a:t>
            </a:r>
            <a:endParaRPr/>
          </a:p>
          <a:p>
            <a:pPr indent="0" lvl="0" marL="0">
              <a:spcBef>
                <a:spcPts val="0"/>
              </a:spcBef>
              <a:spcAft>
                <a:spcPts val="0"/>
              </a:spcAft>
              <a:buClr>
                <a:schemeClr val="dk1"/>
              </a:buClr>
              <a:buSzPts val="1100"/>
              <a:buFont typeface="Arial"/>
              <a:buNone/>
            </a:pPr>
            <a:r>
              <a:rPr lang="en-GB"/>
              <a:t>\begin{equation}\label{eqn:hadamard}</a:t>
            </a:r>
            <a:endParaRPr/>
          </a:p>
          <a:p>
            <a:pPr indent="0" lvl="0" marL="0">
              <a:spcBef>
                <a:spcPts val="0"/>
              </a:spcBef>
              <a:spcAft>
                <a:spcPts val="0"/>
              </a:spcAft>
              <a:buClr>
                <a:schemeClr val="dk1"/>
              </a:buClr>
              <a:buSzPts val="1100"/>
              <a:buFont typeface="Arial"/>
              <a:buNone/>
            </a:pPr>
            <a:r>
              <a:rPr lang="en-GB"/>
              <a:t>\qquad</a:t>
            </a:r>
            <a:endParaRPr/>
          </a:p>
          <a:p>
            <a:pPr indent="0" lvl="0" marL="0">
              <a:spcBef>
                <a:spcPts val="0"/>
              </a:spcBef>
              <a:spcAft>
                <a:spcPts val="0"/>
              </a:spcAft>
              <a:buClr>
                <a:schemeClr val="dk1"/>
              </a:buClr>
              <a:buSzPts val="1100"/>
              <a:buFont typeface="Arial"/>
              <a:buNone/>
            </a:pPr>
            <a:r>
              <a:rPr lang="en-GB"/>
              <a:t>\bold{H} = \frac{1}{\sqrt{2}} \begin{bmatrix}1&amp;1\\1&amp;-1 \end{bmatrix}</a:t>
            </a:r>
            <a:endParaRPr/>
          </a:p>
          <a:p>
            <a:pPr indent="0" lvl="0" marL="0">
              <a:spcBef>
                <a:spcPts val="0"/>
              </a:spcBef>
              <a:spcAft>
                <a:spcPts val="0"/>
              </a:spcAft>
              <a:buClr>
                <a:schemeClr val="dk1"/>
              </a:buClr>
              <a:buSzPts val="1100"/>
              <a:buFont typeface="Arial"/>
              <a:buNone/>
            </a:pPr>
            <a:r>
              <a:rPr lang="en-GB"/>
              <a:t>\qquad</a:t>
            </a:r>
            <a:endParaRPr/>
          </a:p>
          <a:p>
            <a:pPr indent="0" lvl="0" marL="0">
              <a:spcBef>
                <a:spcPts val="0"/>
              </a:spcBef>
              <a:spcAft>
                <a:spcPts val="0"/>
              </a:spcAft>
              <a:buClr>
                <a:schemeClr val="dk1"/>
              </a:buClr>
              <a:buSzPts val="1100"/>
              <a:buFont typeface="Arial"/>
              <a:buNone/>
            </a:pPr>
            <a:r>
              <a:rPr lang="en-GB"/>
              <a:t>\bold{H} \ket{x} = \frac{1}{\sqrt{2}}((-1)^{x}\ket{x}+\ket{1-x})</a:t>
            </a:r>
            <a:endParaRPr/>
          </a:p>
          <a:p>
            <a:pPr indent="0" lvl="0" marL="0">
              <a:spcBef>
                <a:spcPts val="0"/>
              </a:spcBef>
              <a:spcAft>
                <a:spcPts val="0"/>
              </a:spcAft>
              <a:buClr>
                <a:schemeClr val="dk1"/>
              </a:buClr>
              <a:buSzPts val="1100"/>
              <a:buFont typeface="Arial"/>
              <a:buNone/>
            </a:pPr>
            <a:r>
              <a:rPr lang="en-GB"/>
              <a:t>\end{equation}</a:t>
            </a:r>
            <a:endParaRPr/>
          </a:p>
          <a:p>
            <a:pPr indent="0" lvl="0" marL="0">
              <a:spcBef>
                <a:spcPts val="0"/>
              </a:spcBef>
              <a:spcAft>
                <a:spcPts val="0"/>
              </a:spcAft>
              <a:buClr>
                <a:schemeClr val="dk1"/>
              </a:buClr>
              <a:buSzPts val="1100"/>
              <a:buFont typeface="Arial"/>
              <a:buNone/>
            </a:pPr>
            <a:r>
              <a:rPr lang="en-GB"/>
              <a:t>This gate has a wide range of specific uses and is used in a wide variety of quantum algorithms including Grover's Algorithm and Shor's Algorithm. It is used in Grover's Algorithm when the quantum register is initialised and multiple times per iteration, namely after the oracle operator has been applied, and then again after the Grover operator has been applied \autocite{QCfromGroundUp}.\\</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Controlled NOT (CNOT) gate is a quantum gate which is an integral part in the development of a quantum computer. The corresponding classical gate is a reversible XOR gate. It is reversible so that the reversibility condition of all quantum gates is satisfied. In matrix form the gate appears as this.</a:t>
            </a:r>
            <a:endParaRPr/>
          </a:p>
          <a:p>
            <a:pPr indent="0" lvl="0" marL="0">
              <a:spcBef>
                <a:spcPts val="0"/>
              </a:spcBef>
              <a:spcAft>
                <a:spcPts val="0"/>
              </a:spcAft>
              <a:buNone/>
            </a:pPr>
            <a:r>
              <a:t/>
            </a:r>
            <a:endParaRPr/>
          </a:p>
          <a:p>
            <a:pPr indent="0" lvl="0" marL="0" rtl="0">
              <a:spcBef>
                <a:spcPts val="0"/>
              </a:spcBef>
              <a:spcAft>
                <a:spcPts val="0"/>
              </a:spcAft>
              <a:buNone/>
            </a:pPr>
            <a:r>
              <a:rPr lang="en-GB"/>
              <a:t>In some cases the gates operation appears to be very similar to its classical analogue but it is used to quantum mechanically entangle two qubits. It flips the target qubit if the control qubit is ket1 and does nothing if the control qubit is ket0. In order to implement Grover's Algorithm in a physical quantum computer, this kind of gate is required. The Hadamard and Controlled NOT gates together are powerful and a long with a phase shift gate, become a universal set of gates which enable all quantum algorithms to be performed.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three-dimensional plots in Figure show how a 5 quibt system progresses when run for more than optimal number of cycles.  For each plot, the x axis shows the probability of measurement of any given state, the y axis shows the cycle number, and the z axis shows the state number.  As described in Section the optimal number of cycles can be approximated using equation.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As can be seen from the plots, the probability of observing the desired state increases as the cycle number approaches the optimum number, before decreasing again.  This is a result of the amplitude of the desired state becoming so large, that when inverted, the mean amplitude across all states becomes negative, resulting in the reduction of the amplitude of desired state after performing inversion around the mean.  When run for yet more cycles the amplitude of the desired state follows a wave-like pattern, decreasing after the optimum number of cycles until the register returns to a state very similar to the initial superposition, before once again increasing towards a maximum.  This behaviour is to be expected with Grover's algorithm, and once again is evidence for a successful implementation.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diagram</a:t>
            </a:r>
            <a:r>
              <a:rPr lang="en-GB"/>
              <a:t> shows a plot of the computational time in seconds against the number of qubits being tested. As can be seen for qubit values up to 10 the computation times are small. For qubit values greater than 10, the execution times start to jump at an increasing fast rate, this exponential growth in the time taken is to be expected. With the number of states increasing to the power of n, each cycle becomes more and more computationally demanding, and a greater number of cycles is required to find the desired state with optimum accuracy. Included on the graph are the qubits ranging from 2 to 14. While the code does have the potential to run 15 qubits and higher, it becomes so computationally demanding that most consumer computers are unable to complete the algorithm. 15 qubits was successfully performed on a computer that managed to complete the cycles in 8666 seconds, however for the purpose of demonstrating results this value has not been included.  This exponential growth in execution time is a consequence of modelling the algorithm using classical methods.  By making use of quantum parallelism, an ideal quantum computer would see no increase in execution time for a single cycle with increasing numbers of qubits, with the only increase in execution time of the algorithm being as a result of having to perform more cycles for larger registers.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Whilst Grover's algorithm can be modelled on a classical computer relatively simply, implementing a working quantum computer to run the algorithm is an far more difficult task.  In 2017, a three qubit Grover's search was implemented using a programmable quantum computer, using trapped atomic ions.  This was the first example of Grover's algorithm running with more than 2 qubits on scalable quantum computing technology.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computer was implemented by trapping laser cooled positive Ytterbium ions in a magnetic field to act as qubits, which were manipulated by pulsed lasers operating as quantum gates. Recently there has been a preference to use designs which don’t use lasers to perform as gate operations as these are difficult to control and a very sensitive to noise. This will be discussed in the next section.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The quantum algorithm was compared to an equivalent classical algorithm by running both algorithms for a single iteration, and comparing the probability of determining a correct solution for each.  A classical three bit search for a single desired value can only ever attain a probability of 25% after one iteration, as the best a classical algorithm can achieve is to check one entry to see if it is the desired value, and if not, guess another value at random.  However, Grover's algorithm was found to identify the desired state with a probability of 78.125% after a single iteration.  Similarly, when searching for one of two desired states, the classical algorithm achieved an accuracy of just 46.4%, whilst Grover's algorithm found one of the desired states after one iteration with a probability of 100%.</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Whilst a Grover's search of a three qubit system offers little practical application, the improvements over classical algorithms are clearly demonstrated, and as such systems are scaled to larger and larger numbers of qubits, these improvements will become significant in the solution of real-world problems. This experiment served as a proof of concept.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The prospect of real-life quantum computation has been recognised as being highly advantageous to many research fields, and perhaps to society as a whole, but as of yet the construction of a large scale quantum computer has not been made feasible. This has been an ongoing area of research since as early as the 1980s with numerous designs for physical machines.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This section will look at one of the most recent, prominent designs for a quantum computer based around microwave trapped ions. This was published only last year and has already been gaining traction in the field with some hailing it as the “first viable blueprint of a quantum computer”. The basic premise of this blueprint which separates it from previous designs is that it is fully scalable, and consists of many individual components which can be easily connected, thus solving many of the problems previously faced by existing quantum computer designs. These individual components are quite complex in design but are simple in principle.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components, or modules, are micro-fabricated chips which contain atomic ions trapped by microwaves in many junctions called X-Junctions, and are the unit cells of the quantum computer. These X-Junctions are comprised of three zones, one for loading and trapping an ion, another zone where microwave-based gate operations can be performed on a set of ions and a readout zone where an ion's state can be read using a global laser. Ions can be transported from the loading zone to the gate zone using ion shuttling operations, and then magnetic fields can be used to address them individually, as well as entangle them with the aid of electric fields. State detection is also made possible by then shuttling an ion to the readout zone. The main benefit of only using a global laser for the process of measuring states is that the laser requirements for measurement are far less stringent than those imposed on lasers used to realise quantum gates.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GB"/>
              <a:t>Atomic ions have long been recognised as suitable candidates for quantum computers</a:t>
            </a:r>
            <a:r>
              <a:rPr lang="en-GB"/>
              <a:t> \autocite{TrappedIon}</a:t>
            </a:r>
            <a:r>
              <a:rPr lang="en-GB"/>
              <a:t> as they are a quantum system which is often not only stable but also well defined. They also allow logical gate operations to be performed through utilisation of the strong Coulombic interactions between ions to couple different qubits. Some argue that trapped ions are the best candidate for the physical realisation of qubits on a large scale.</a:t>
            </a:r>
            <a:endParaRPr/>
          </a:p>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chemeClr val="dk1"/>
                </a:solidFill>
              </a:rPr>
              <a:t>Atomic ions have long been recognised as suitable candidates for quantum computers as they are a quantum system which is often not only stable but also well defined. They also allow logical gate operations to be performed through utilisation of the strong Coulombic interactions between ions to couple different qubits. Some argue that trapped ions are the best candidate for the physical realisation of qubits on a large scale.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43^Ca+ is an atomic ion which exists as two hyperfine states, and can be trapped using radiofrequency electric fields. With a modestly sized applied magnetic field, the energy gap between the two states is sufficiently large, increasing the discernibility of the two states. This `easy discernibility' is also known as being high-fidelity, an important feature as this overcomes problems associated with working in noisy environments where similar qubit states could otherwise be confused.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team specifically proposed a design where 2.2 million X-Junctions could exist within vacuum chambers, as well as describing mechanisms by which these chambers could connect, thus scaling the possible system sizes to be even larger. Finally, they performed vigorous theoretical testing on a computational model of the blueprint and found it could withstand a realistic amount of misalignment of internal modules.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The two main aims of this paper were firstly to introduce the concept of quantum computation; and to present a simulation of a quantum computer running Grover's algorithm and the results that this simulator obtained. Quantum computers were introduced by first discussing classical computer construction and data representation using transistors. The motivation for building quantum computers was introduced, presenting Moore's law of transistor density and the fact that transistor density must approach a limit when transistors reach a quantum scale. The introduction also briefly discussed the mechanisms by which quantum computers would use qubits and, as well as highlighting some of the advantages quantum computation offers over its classical counterpart, the paper presented an example of a 53 qubit quantum simulator that has been built and explained the physics behind how it works.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This rather surface level introduction was then followed with a more in depth discussion of the back ground science. This started with a discussion of qubits in which Dirac notation was used to introduce the mathematics behind the concept. Following this, quantum registers were introduced, discussed and an example of the mathematics used to combine qubits into a register was presented. Using the concepts of qubits and quantum registers Grover's algorithm was explained to the reader, and formulated mathematically. One key function of this section was to present the expected results of Grover's algorithm so that the results of our own quantum simulator could be compared to the theoretical expectations.  Following this was a discussion of a more complex quantum algorithm, Shor's algorithm. Shor's algorithm is a method of finding two unknown prime factors of a third known number, a method that classical computers fall very short in performing \autocite{moreShor}. This section of the paper also included an introduction to quantum gates, discussing how they differ from classic computational gates as well as presenting an example known as the Hadamard gate. The Hadamard gate as shown in equation~\ref{eqn:hadamard} has a wide range of uses including Grover's algorithm.</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The second key aim of the paper was to present a simulation of Grover's algorithm created in Python 2.7. Firstly, to do this, a short programme overview of the code's user interface is presented along with a flow chart explaining the options a user has to choose from. Following this there is an in depth discussion of the program design methods, starts with a discussion of the various modules that were set up to create the simulation. These modules include: an import module, that imports all the required code packages; an auxiliary class module that sets up the user interface questions; as well as a preliminary questions module that uses the user's answers to choose what implementations the code will perform. The quantum classes module is then explained: this class contains the key implementations of Grover's algorithm including the Hadamard gate. As well as explaining the main function of the code and the graphing module the paper also presents a design diagram to show how the different modules and classes work together.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GB"/>
              <a:t>Following this the paper presents the results of the Grover's algorithm simulator. The results start by showing all four cycles of a 5 qubit system and discussing different features of the graphs, in relation to how they show that the code successfully implemented the algorithm. The results then use a 3D plot to visually represent what happens when a system of qubits is run past its optimal cycle number. These plots demonstrate another key feature of Grover's that after the optimal number of iterations has been reached the probability of the desired state reduces again. Also presented in the results are iterations from a 14 qubit system to demonstrate some of the potential the simulator created has. After this there is a plot that shows how long, in seconds, each of the different qubit systems take to reach their optimal iteration. Having such a successful implementation of Grover's algorithm the paper concludes that quantum computers have great potential to be the future of computational technology, and along side this the paper finishes by presenting the potential future of quantum computers.</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914400" y="3209464"/>
            <a:ext cx="7212600" cy="1159800"/>
          </a:xfrm>
          <a:prstGeom prst="rect">
            <a:avLst/>
          </a:prstGeom>
        </p:spPr>
        <p:txBody>
          <a:bodyPr anchorCtr="0" anchor="b" bIns="91425" lIns="91425" spcFirstLastPara="1" rIns="91425" wrap="square" tIns="91425"/>
          <a:lstStyle>
            <a:lvl1pPr lvl="0">
              <a:spcBef>
                <a:spcPts val="0"/>
              </a:spcBef>
              <a:spcAft>
                <a:spcPts val="0"/>
              </a:spcAft>
              <a:buSzPts val="5000"/>
              <a:buNone/>
              <a:defRPr b="1" sz="5000"/>
            </a:lvl1pPr>
            <a:lvl2pPr lvl="1">
              <a:spcBef>
                <a:spcPts val="0"/>
              </a:spcBef>
              <a:spcAft>
                <a:spcPts val="0"/>
              </a:spcAft>
              <a:buSzPts val="5000"/>
              <a:buNone/>
              <a:defRPr b="1" sz="5000"/>
            </a:lvl2pPr>
            <a:lvl3pPr lvl="2">
              <a:spcBef>
                <a:spcPts val="0"/>
              </a:spcBef>
              <a:spcAft>
                <a:spcPts val="0"/>
              </a:spcAft>
              <a:buSzPts val="5000"/>
              <a:buNone/>
              <a:defRPr b="1" sz="5000"/>
            </a:lvl3pPr>
            <a:lvl4pPr lvl="3">
              <a:spcBef>
                <a:spcPts val="0"/>
              </a:spcBef>
              <a:spcAft>
                <a:spcPts val="0"/>
              </a:spcAft>
              <a:buSzPts val="5000"/>
              <a:buNone/>
              <a:defRPr b="1" sz="5000"/>
            </a:lvl4pPr>
            <a:lvl5pPr lvl="4">
              <a:spcBef>
                <a:spcPts val="0"/>
              </a:spcBef>
              <a:spcAft>
                <a:spcPts val="0"/>
              </a:spcAft>
              <a:buSzPts val="5000"/>
              <a:buNone/>
              <a:defRPr b="1" sz="5000"/>
            </a:lvl5pPr>
            <a:lvl6pPr lvl="5">
              <a:spcBef>
                <a:spcPts val="0"/>
              </a:spcBef>
              <a:spcAft>
                <a:spcPts val="0"/>
              </a:spcAft>
              <a:buSzPts val="5000"/>
              <a:buNone/>
              <a:defRPr b="1" sz="5000"/>
            </a:lvl6pPr>
            <a:lvl7pPr lvl="6">
              <a:spcBef>
                <a:spcPts val="0"/>
              </a:spcBef>
              <a:spcAft>
                <a:spcPts val="0"/>
              </a:spcAft>
              <a:buSzPts val="5000"/>
              <a:buNone/>
              <a:defRPr b="1" sz="5000"/>
            </a:lvl7pPr>
            <a:lvl8pPr lvl="7">
              <a:spcBef>
                <a:spcPts val="0"/>
              </a:spcBef>
              <a:spcAft>
                <a:spcPts val="0"/>
              </a:spcAft>
              <a:buSzPts val="5000"/>
              <a:buNone/>
              <a:defRPr b="1" sz="5000"/>
            </a:lvl8pPr>
            <a:lvl9pPr lvl="8">
              <a:spcBef>
                <a:spcPts val="0"/>
              </a:spcBef>
              <a:spcAft>
                <a:spcPts val="0"/>
              </a:spcAft>
              <a:buSzPts val="5000"/>
              <a:buNone/>
              <a:defRPr b="1" sz="5000"/>
            </a:lvl9pPr>
          </a:lstStyle>
          <a:p/>
        </p:txBody>
      </p:sp>
      <p:sp>
        <p:nvSpPr>
          <p:cNvPr id="12" name="Shape 12"/>
          <p:cNvSpPr/>
          <p:nvPr/>
        </p:nvSpPr>
        <p:spPr>
          <a:xfrm rot="5400000">
            <a:off x="4527177" y="775269"/>
            <a:ext cx="92588"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3" name="Shape 13"/>
          <p:cNvSpPr/>
          <p:nvPr/>
        </p:nvSpPr>
        <p:spPr>
          <a:xfrm rot="10800000">
            <a:off x="671075" y="3645094"/>
            <a:ext cx="13269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 name="Shape 14"/>
          <p:cNvCxnSpPr/>
          <p:nvPr/>
        </p:nvCxnSpPr>
        <p:spPr>
          <a:xfrm>
            <a:off x="8365300"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5" name="Shape 15"/>
          <p:cNvSpPr/>
          <p:nvPr/>
        </p:nvSpPr>
        <p:spPr>
          <a:xfrm rot="-5400000">
            <a:off x="4525702" y="-1217668"/>
            <a:ext cx="92588"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6" name="Shape 16"/>
          <p:cNvSpPr/>
          <p:nvPr/>
        </p:nvSpPr>
        <p:spPr>
          <a:xfrm>
            <a:off x="7039675" y="1873400"/>
            <a:ext cx="17142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2" name="Shape 52"/>
        <p:cNvGrpSpPr/>
        <p:nvPr/>
      </p:nvGrpSpPr>
      <p:grpSpPr>
        <a:xfrm>
          <a:off x="0" y="0"/>
          <a:ext cx="0" cy="0"/>
          <a:chOff x="0" y="0"/>
          <a:chExt cx="0" cy="0"/>
        </a:xfrm>
      </p:grpSpPr>
      <p:sp>
        <p:nvSpPr>
          <p:cNvPr id="53" name="Shape 53"/>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type="ctrTitle"/>
          </p:nvPr>
        </p:nvSpPr>
        <p:spPr>
          <a:xfrm>
            <a:off x="3096250" y="1627200"/>
            <a:ext cx="2951400" cy="15843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2200"/>
              <a:buFont typeface="Lato"/>
              <a:buNone/>
              <a:defRPr>
                <a:solidFill>
                  <a:schemeClr val="lt1"/>
                </a:solidFill>
                <a:latin typeface="Lato"/>
                <a:ea typeface="Lato"/>
                <a:cs typeface="Lato"/>
                <a:sym typeface="Lato"/>
              </a:defRPr>
            </a:lvl9pPr>
          </a:lstStyle>
          <a:p/>
        </p:txBody>
      </p:sp>
      <p:sp>
        <p:nvSpPr>
          <p:cNvPr id="56" name="Shape 56"/>
          <p:cNvSpPr txBox="1"/>
          <p:nvPr>
            <p:ph idx="1" type="subTitle"/>
          </p:nvPr>
        </p:nvSpPr>
        <p:spPr>
          <a:xfrm>
            <a:off x="3096363" y="3266930"/>
            <a:ext cx="2951400" cy="701400"/>
          </a:xfrm>
          <a:prstGeom prst="rect">
            <a:avLst/>
          </a:prstGeom>
        </p:spPr>
        <p:txBody>
          <a:bodyPr anchorCtr="0" anchor="b" bIns="91425" lIns="91425" spcFirstLastPara="1" rIns="91425" wrap="square" tIns="91425"/>
          <a:lstStyle>
            <a:lvl1pPr lvl="0" rtl="0" algn="ctr">
              <a:lnSpc>
                <a:spcPct val="100000"/>
              </a:lnSpc>
              <a:spcBef>
                <a:spcPts val="600"/>
              </a:spcBef>
              <a:spcAft>
                <a:spcPts val="0"/>
              </a:spcAft>
              <a:buClr>
                <a:schemeClr val="lt1"/>
              </a:buClr>
              <a:buSzPts val="30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57" name="Shape 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7" name="Shape 17"/>
        <p:cNvGrpSpPr/>
        <p:nvPr/>
      </p:nvGrpSpPr>
      <p:grpSpPr>
        <a:xfrm>
          <a:off x="0" y="0"/>
          <a:ext cx="0" cy="0"/>
          <a:chOff x="0" y="0"/>
          <a:chExt cx="0" cy="0"/>
        </a:xfrm>
      </p:grpSpPr>
      <p:sp>
        <p:nvSpPr>
          <p:cNvPr id="18" name="Shape 18"/>
          <p:cNvSpPr/>
          <p:nvPr/>
        </p:nvSpPr>
        <p:spPr>
          <a:xfrm rot="5400000">
            <a:off x="4527177" y="-550510"/>
            <a:ext cx="92588"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9" name="Shape 19"/>
          <p:cNvSpPr/>
          <p:nvPr/>
        </p:nvSpPr>
        <p:spPr>
          <a:xfrm rot="-5400000">
            <a:off x="829425" y="856215"/>
            <a:ext cx="995100" cy="13269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 name="Shape 20"/>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1" name="Shape 21"/>
          <p:cNvSpPr/>
          <p:nvPr/>
        </p:nvSpPr>
        <p:spPr>
          <a:xfrm rot="-5400000">
            <a:off x="4525702" y="-2172224"/>
            <a:ext cx="92588" cy="7106862"/>
          </a:xfrm>
          <a:custGeom>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2" name="Shape 22"/>
          <p:cNvSpPr/>
          <p:nvPr/>
        </p:nvSpPr>
        <p:spPr>
          <a:xfrm rot="5400000">
            <a:off x="6875728" y="2698455"/>
            <a:ext cx="1285500" cy="1714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ctrTitle"/>
          </p:nvPr>
        </p:nvSpPr>
        <p:spPr>
          <a:xfrm>
            <a:off x="921200" y="1509206"/>
            <a:ext cx="7205700" cy="1159800"/>
          </a:xfrm>
          <a:prstGeom prst="rect">
            <a:avLst/>
          </a:prstGeom>
        </p:spPr>
        <p:txBody>
          <a:bodyPr anchorCtr="0" anchor="t" bIns="91425" lIns="91425" spcFirstLastPara="1" rIns="91425" wrap="square" tIns="91425"/>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4" name="Shape 24"/>
          <p:cNvSpPr txBox="1"/>
          <p:nvPr>
            <p:ph idx="1" type="subTitle"/>
          </p:nvPr>
        </p:nvSpPr>
        <p:spPr>
          <a:xfrm>
            <a:off x="4698564" y="3108819"/>
            <a:ext cx="3542400" cy="784800"/>
          </a:xfrm>
          <a:prstGeom prst="rect">
            <a:avLst/>
          </a:prstGeom>
        </p:spPr>
        <p:txBody>
          <a:bodyPr anchorCtr="0" anchor="t"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a:solidFill>
                  <a:srgbClr val="FFFFFF"/>
                </a:solidFill>
              </a:defRPr>
            </a:lvl4pPr>
            <a:lvl5pPr lvl="4" rtl="0" algn="r">
              <a:spcBef>
                <a:spcPts val="0"/>
              </a:spcBef>
              <a:spcAft>
                <a:spcPts val="0"/>
              </a:spcAft>
              <a:buClr>
                <a:srgbClr val="FFFFFF"/>
              </a:buClr>
              <a:buSzPts val="1800"/>
              <a:buNone/>
              <a:defRPr>
                <a:solidFill>
                  <a:srgbClr val="FFFFFF"/>
                </a:solidFill>
              </a:defRPr>
            </a:lvl5pPr>
            <a:lvl6pPr lvl="5" rtl="0" algn="r">
              <a:spcBef>
                <a:spcPts val="0"/>
              </a:spcBef>
              <a:spcAft>
                <a:spcPts val="0"/>
              </a:spcAft>
              <a:buClr>
                <a:srgbClr val="FFFFFF"/>
              </a:buClr>
              <a:buSzPts val="1800"/>
              <a:buNone/>
              <a:defRPr>
                <a:solidFill>
                  <a:srgbClr val="FFFFFF"/>
                </a:solidFill>
              </a:defRPr>
            </a:lvl6pPr>
            <a:lvl7pPr lvl="6" rtl="0" algn="r">
              <a:spcBef>
                <a:spcPts val="0"/>
              </a:spcBef>
              <a:spcAft>
                <a:spcPts val="0"/>
              </a:spcAft>
              <a:buClr>
                <a:srgbClr val="FFFFFF"/>
              </a:buClr>
              <a:buSzPts val="1800"/>
              <a:buNone/>
              <a:defRPr>
                <a:solidFill>
                  <a:srgbClr val="FFFFFF"/>
                </a:solidFill>
              </a:defRPr>
            </a:lvl7pPr>
            <a:lvl8pPr lvl="7" rtl="0" algn="r">
              <a:spcBef>
                <a:spcPts val="0"/>
              </a:spcBef>
              <a:spcAft>
                <a:spcPts val="0"/>
              </a:spcAft>
              <a:buClr>
                <a:srgbClr val="FFFFFF"/>
              </a:buClr>
              <a:buSzPts val="1800"/>
              <a:buNone/>
              <a:defRPr>
                <a:solidFill>
                  <a:srgbClr val="FFFFFF"/>
                </a:solidFill>
              </a:defRPr>
            </a:lvl8pPr>
            <a:lvl9pPr lvl="8" rtl="0" algn="r">
              <a:spcBef>
                <a:spcPts val="0"/>
              </a:spcBef>
              <a:spcAft>
                <a:spcPts val="0"/>
              </a:spcAft>
              <a:buClr>
                <a:srgbClr val="FFFFFF"/>
              </a:buClr>
              <a:buSzPts val="18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5" name="Shape 25"/>
        <p:cNvGrpSpPr/>
        <p:nvPr/>
      </p:nvGrpSpPr>
      <p:grpSpPr>
        <a:xfrm>
          <a:off x="0" y="0"/>
          <a:ext cx="0" cy="0"/>
          <a:chOff x="0" y="0"/>
          <a:chExt cx="0" cy="0"/>
        </a:xfrm>
      </p:grpSpPr>
      <p:sp>
        <p:nvSpPr>
          <p:cNvPr id="26" name="Shape 26"/>
          <p:cNvSpPr txBox="1"/>
          <p:nvPr>
            <p:ph idx="1" type="body"/>
          </p:nvPr>
        </p:nvSpPr>
        <p:spPr>
          <a:xfrm>
            <a:off x="1413600" y="2390400"/>
            <a:ext cx="6316800" cy="819900"/>
          </a:xfrm>
          <a:prstGeom prst="rect">
            <a:avLst/>
          </a:prstGeom>
        </p:spPr>
        <p:txBody>
          <a:bodyPr anchorCtr="0" anchor="t" bIns="91425" lIns="91425" spcFirstLastPara="1" rIns="91425" wrap="square" tIns="91425"/>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7" name="Shape 27"/>
          <p:cNvGrpSpPr/>
          <p:nvPr/>
        </p:nvGrpSpPr>
        <p:grpSpPr>
          <a:xfrm>
            <a:off x="3770056" y="1078294"/>
            <a:ext cx="1580939" cy="1158543"/>
            <a:chOff x="3754950" y="1132925"/>
            <a:chExt cx="1580939" cy="1544725"/>
          </a:xfrm>
        </p:grpSpPr>
        <p:sp>
          <p:nvSpPr>
            <p:cNvPr id="28" name="Shape 28"/>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 name="Shape 30"/>
            <p:cNvCxnSpPr>
              <a:endCxn id="28" idx="1"/>
            </p:cNvCxnSpPr>
            <p:nvPr/>
          </p:nvCxnSpPr>
          <p:spPr>
            <a:xfrm>
              <a:off x="3890221" y="1267893"/>
              <a:ext cx="211800" cy="212100"/>
            </a:xfrm>
            <a:prstGeom prst="straightConnector1">
              <a:avLst/>
            </a:prstGeom>
            <a:noFill/>
            <a:ln cap="flat" cmpd="sng" w="9525">
              <a:solidFill>
                <a:srgbClr val="FFFFFF"/>
              </a:solidFill>
              <a:prstDash val="dash"/>
              <a:round/>
              <a:headEnd len="med" w="med" type="none"/>
              <a:tailEnd len="med" w="med" type="none"/>
            </a:ln>
          </p:spPr>
        </p:cxnSp>
        <p:cxnSp>
          <p:nvCxnSpPr>
            <p:cNvPr id="31" name="Shape 31"/>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2" name="Shape 32"/>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3" name="Shape 33"/>
            <p:cNvCxnSpPr>
              <a:stCxn id="28"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4" name="Shape 3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5" name="Shape 35"/>
        <p:cNvGrpSpPr/>
        <p:nvPr/>
      </p:nvGrpSpPr>
      <p:grpSpPr>
        <a:xfrm>
          <a:off x="0" y="0"/>
          <a:ext cx="0" cy="0"/>
          <a:chOff x="0" y="0"/>
          <a:chExt cx="0" cy="0"/>
        </a:xfrm>
      </p:grpSpPr>
      <p:sp>
        <p:nvSpPr>
          <p:cNvPr id="36" name="Shape 36"/>
          <p:cNvSpPr txBox="1"/>
          <p:nvPr>
            <p:ph type="title"/>
          </p:nvPr>
        </p:nvSpPr>
        <p:spPr>
          <a:xfrm>
            <a:off x="373825" y="290622"/>
            <a:ext cx="8229600" cy="627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37" name="Shape 37"/>
          <p:cNvSpPr txBox="1"/>
          <p:nvPr>
            <p:ph idx="1" type="body"/>
          </p:nvPr>
        </p:nvSpPr>
        <p:spPr>
          <a:xfrm>
            <a:off x="343225" y="1125000"/>
            <a:ext cx="8290800" cy="3639000"/>
          </a:xfrm>
          <a:prstGeom prst="rect">
            <a:avLst/>
          </a:prstGeom>
        </p:spPr>
        <p:txBody>
          <a:bodyPr anchorCtr="0" anchor="t" bIns="91425" lIns="91425" spcFirstLastPara="1" rIns="91425" wrap="square" tIns="91425"/>
          <a:lstStyle>
            <a:lvl1pPr indent="-387350" lvl="0" marL="457200">
              <a:spcBef>
                <a:spcPts val="600"/>
              </a:spcBef>
              <a:spcAft>
                <a:spcPts val="0"/>
              </a:spcAft>
              <a:buSzPts val="2500"/>
              <a:buChar char="▪"/>
              <a:defRPr sz="25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404330" y="493832"/>
            <a:ext cx="8229600" cy="413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
        <p:nvSpPr>
          <p:cNvPr id="40" name="Shape 40"/>
          <p:cNvSpPr txBox="1"/>
          <p:nvPr>
            <p:ph idx="1" type="body"/>
          </p:nvPr>
        </p:nvSpPr>
        <p:spPr>
          <a:xfrm>
            <a:off x="420778" y="1239803"/>
            <a:ext cx="3994500" cy="3725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1" name="Shape 41"/>
          <p:cNvSpPr txBox="1"/>
          <p:nvPr>
            <p:ph idx="2" type="body"/>
          </p:nvPr>
        </p:nvSpPr>
        <p:spPr>
          <a:xfrm>
            <a:off x="4731381" y="1239803"/>
            <a:ext cx="3994500" cy="3725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Shape 43"/>
          <p:cNvSpPr txBox="1"/>
          <p:nvPr>
            <p:ph type="title"/>
          </p:nvPr>
        </p:nvSpPr>
        <p:spPr>
          <a:xfrm>
            <a:off x="404330" y="493832"/>
            <a:ext cx="8229600" cy="413400"/>
          </a:xfrm>
          <a:prstGeom prst="rect">
            <a:avLst/>
          </a:prstGeom>
        </p:spPr>
        <p:txBody>
          <a:bodyPr anchorCtr="0" anchor="t" bIns="91425" lIns="91425" spcFirstLastPara="1" rIns="91425" wrap="square" tIns="91425"/>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44" name="Shape 44"/>
          <p:cNvSpPr txBox="1"/>
          <p:nvPr>
            <p:ph idx="1" type="body"/>
          </p:nvPr>
        </p:nvSpPr>
        <p:spPr>
          <a:xfrm>
            <a:off x="457200" y="1234143"/>
            <a:ext cx="2631900" cy="33483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Shape 45"/>
          <p:cNvSpPr txBox="1"/>
          <p:nvPr>
            <p:ph idx="2" type="body"/>
          </p:nvPr>
        </p:nvSpPr>
        <p:spPr>
          <a:xfrm>
            <a:off x="3223964" y="1234143"/>
            <a:ext cx="2631900" cy="33483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6" name="Shape 46"/>
          <p:cNvSpPr txBox="1"/>
          <p:nvPr>
            <p:ph idx="3" type="body"/>
          </p:nvPr>
        </p:nvSpPr>
        <p:spPr>
          <a:xfrm>
            <a:off x="5990727" y="1234143"/>
            <a:ext cx="2631900" cy="33483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Shape 48"/>
          <p:cNvSpPr txBox="1"/>
          <p:nvPr>
            <p:ph type="title"/>
          </p:nvPr>
        </p:nvSpPr>
        <p:spPr>
          <a:xfrm>
            <a:off x="404330" y="493832"/>
            <a:ext cx="8229600" cy="413400"/>
          </a:xfrm>
          <a:prstGeom prst="rect">
            <a:avLst/>
          </a:prstGeom>
        </p:spPr>
        <p:txBody>
          <a:bodyPr anchorCtr="0" anchor="t" bIns="91425" lIns="91425" spcFirstLastPara="1" rIns="91425" wrap="square" tIns="91425"/>
          <a:lstStyle>
            <a:lvl1pPr lvl="0">
              <a:spcBef>
                <a:spcPts val="0"/>
              </a:spcBef>
              <a:spcAft>
                <a:spcPts val="0"/>
              </a:spcAft>
              <a:buSzPts val="2200"/>
              <a:buNone/>
              <a:defRPr/>
            </a:lvl1pPr>
            <a:lvl2pPr lvl="1">
              <a:spcBef>
                <a:spcPts val="0"/>
              </a:spcBef>
              <a:spcAft>
                <a:spcPts val="0"/>
              </a:spcAft>
              <a:buSzPts val="2200"/>
              <a:buNone/>
              <a:defRPr/>
            </a:lvl2pPr>
            <a:lvl3pPr lvl="2">
              <a:spcBef>
                <a:spcPts val="0"/>
              </a:spcBef>
              <a:spcAft>
                <a:spcPts val="0"/>
              </a:spcAft>
              <a:buSzPts val="2200"/>
              <a:buNone/>
              <a:defRPr/>
            </a:lvl3pPr>
            <a:lvl4pPr lvl="3">
              <a:spcBef>
                <a:spcPts val="0"/>
              </a:spcBef>
              <a:spcAft>
                <a:spcPts val="0"/>
              </a:spcAft>
              <a:buSzPts val="2200"/>
              <a:buNone/>
              <a:defRPr/>
            </a:lvl4pPr>
            <a:lvl5pPr lvl="4">
              <a:spcBef>
                <a:spcPts val="0"/>
              </a:spcBef>
              <a:spcAft>
                <a:spcPts val="0"/>
              </a:spcAft>
              <a:buSzPts val="2200"/>
              <a:buNone/>
              <a:defRPr/>
            </a:lvl5pPr>
            <a:lvl6pPr lvl="5">
              <a:spcBef>
                <a:spcPts val="0"/>
              </a:spcBef>
              <a:spcAft>
                <a:spcPts val="0"/>
              </a:spcAft>
              <a:buSzPts val="2200"/>
              <a:buNone/>
              <a:defRPr/>
            </a:lvl6pPr>
            <a:lvl7pPr lvl="6">
              <a:spcBef>
                <a:spcPts val="0"/>
              </a:spcBef>
              <a:spcAft>
                <a:spcPts val="0"/>
              </a:spcAft>
              <a:buSzPts val="2200"/>
              <a:buNone/>
              <a:defRPr/>
            </a:lvl7pPr>
            <a:lvl8pPr lvl="7">
              <a:spcBef>
                <a:spcPts val="0"/>
              </a:spcBef>
              <a:spcAft>
                <a:spcPts val="0"/>
              </a:spcAft>
              <a:buSzPts val="2200"/>
              <a:buNone/>
              <a:defRPr/>
            </a:lvl8pPr>
            <a:lvl9pPr lvl="8">
              <a:spcBef>
                <a:spcPts val="0"/>
              </a:spcBef>
              <a:spcAft>
                <a:spcPts val="0"/>
              </a:spcAft>
              <a:buSzPts val="2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3D85C6"/>
        </a:solidFill>
      </p:bgPr>
    </p:bg>
    <p:spTree>
      <p:nvGrpSpPr>
        <p:cNvPr id="5" name="Shape 5"/>
        <p:cNvGrpSpPr/>
        <p:nvPr/>
      </p:nvGrpSpPr>
      <p:grpSpPr>
        <a:xfrm>
          <a:off x="0" y="0"/>
          <a:ext cx="0" cy="0"/>
          <a:chOff x="0" y="0"/>
          <a:chExt cx="0" cy="0"/>
        </a:xfrm>
      </p:grpSpPr>
      <p:pic>
        <p:nvPicPr>
          <p:cNvPr descr="blueprint.png" id="6" name="Shape 6"/>
          <p:cNvPicPr preferRelativeResize="0"/>
          <p:nvPr/>
        </p:nvPicPr>
        <p:blipFill rotWithShape="1">
          <a:blip r:embed="rId1">
            <a:alphaModFix/>
          </a:blip>
          <a:srcRect b="3297" l="0" r="3297" t="0"/>
          <a:stretch/>
        </p:blipFill>
        <p:spPr>
          <a:xfrm>
            <a:off x="0" y="0"/>
            <a:ext cx="9144000" cy="5143500"/>
          </a:xfrm>
          <a:prstGeom prst="rect">
            <a:avLst/>
          </a:prstGeom>
          <a:noFill/>
          <a:ln>
            <a:noFill/>
          </a:ln>
        </p:spPr>
      </p:pic>
      <p:sp>
        <p:nvSpPr>
          <p:cNvPr id="7" name="Shape 7"/>
          <p:cNvSpPr/>
          <p:nvPr/>
        </p:nvSpPr>
        <p:spPr>
          <a:xfrm>
            <a:off x="128400" y="96298"/>
            <a:ext cx="88896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 name="Shape 8"/>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1pPr>
            <a:lvl2pPr lvl="1">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2pPr>
            <a:lvl3pPr lvl="2">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3pPr>
            <a:lvl4pPr lvl="3">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4pPr>
            <a:lvl5pPr lvl="4">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5pPr>
            <a:lvl6pPr lvl="5">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6pPr>
            <a:lvl7pPr lvl="6">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7pPr>
            <a:lvl8pPr lvl="7">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8pPr>
            <a:lvl9pPr lvl="8">
              <a:spcBef>
                <a:spcPts val="0"/>
              </a:spcBef>
              <a:spcAft>
                <a:spcPts val="0"/>
              </a:spcAft>
              <a:buClr>
                <a:srgbClr val="FFFFFF"/>
              </a:buClr>
              <a:buSzPts val="2200"/>
              <a:buFont typeface="Cousine"/>
              <a:buNone/>
              <a:defRPr sz="2200">
                <a:solidFill>
                  <a:srgbClr val="FFFFFF"/>
                </a:solidFill>
                <a:latin typeface="Cousine"/>
                <a:ea typeface="Cousine"/>
                <a:cs typeface="Cousine"/>
                <a:sym typeface="Cousine"/>
              </a:defRPr>
            </a:lvl9pPr>
          </a:lstStyle>
          <a:p/>
        </p:txBody>
      </p:sp>
      <p:sp>
        <p:nvSpPr>
          <p:cNvPr id="9" name="Shape 9"/>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FFFFFF"/>
              </a:buClr>
              <a:buSzPts val="3000"/>
              <a:buFont typeface="Cousine"/>
              <a:buChar char="▪"/>
              <a:defRPr sz="3000">
                <a:solidFill>
                  <a:srgbClr val="FFFFFF"/>
                </a:solidFill>
                <a:latin typeface="Cousine"/>
                <a:ea typeface="Cousine"/>
                <a:cs typeface="Cousine"/>
                <a:sym typeface="Cousine"/>
              </a:defRPr>
            </a:lvl1pPr>
            <a:lvl2pPr indent="-381000" lvl="1" marL="9144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2pPr>
            <a:lvl3pPr indent="-381000" lvl="2" marL="1371600">
              <a:spcBef>
                <a:spcPts val="0"/>
              </a:spcBef>
              <a:spcAft>
                <a:spcPts val="0"/>
              </a:spcAft>
              <a:buClr>
                <a:srgbClr val="FFFFFF"/>
              </a:buClr>
              <a:buSzPts val="2400"/>
              <a:buFont typeface="Cousine"/>
              <a:buChar char="■"/>
              <a:defRPr sz="2400">
                <a:solidFill>
                  <a:srgbClr val="FFFFFF"/>
                </a:solidFill>
                <a:latin typeface="Cousine"/>
                <a:ea typeface="Cousine"/>
                <a:cs typeface="Cousine"/>
                <a:sym typeface="Cousine"/>
              </a:defRPr>
            </a:lvl3pPr>
            <a:lvl4pPr indent="-342900" lvl="3" marL="1828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4pPr>
            <a:lvl5pPr indent="-342900" lvl="4" marL="22860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5pPr>
            <a:lvl6pPr indent="-342900" lvl="5" marL="27432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6pPr>
            <a:lvl7pPr indent="-342900" lvl="6" marL="32004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7pPr>
            <a:lvl8pPr indent="-342900" lvl="7" marL="36576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8pPr>
            <a:lvl9pPr indent="-342900" lvl="8" marL="4114800">
              <a:spcBef>
                <a:spcPts val="0"/>
              </a:spcBef>
              <a:spcAft>
                <a:spcPts val="0"/>
              </a:spcAft>
              <a:buClr>
                <a:srgbClr val="FFFFFF"/>
              </a:buClr>
              <a:buSzPts val="1800"/>
              <a:buFont typeface="Cousine"/>
              <a:buChar char="■"/>
              <a:defRPr sz="1800">
                <a:solidFill>
                  <a:srgbClr val="FFFFFF"/>
                </a:solidFill>
                <a:latin typeface="Cousine"/>
                <a:ea typeface="Cousine"/>
                <a:cs typeface="Cousine"/>
                <a:sym typeface="Cousin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3.xml"/><Relationship Id="rId4" Type="http://schemas.openxmlformats.org/officeDocument/2006/relationships/image" Target="../media/image14.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Shape 62"/>
          <p:cNvPicPr preferRelativeResize="0"/>
          <p:nvPr/>
        </p:nvPicPr>
        <p:blipFill rotWithShape="1">
          <a:blip r:embed="rId3">
            <a:alphaModFix amt="12000"/>
          </a:blip>
          <a:srcRect b="12513" l="0" r="0" t="12513"/>
          <a:stretch/>
        </p:blipFill>
        <p:spPr>
          <a:xfrm>
            <a:off x="-375" y="0"/>
            <a:ext cx="9144001" cy="5143500"/>
          </a:xfrm>
          <a:prstGeom prst="rect">
            <a:avLst/>
          </a:prstGeom>
          <a:noFill/>
          <a:ln>
            <a:noFill/>
          </a:ln>
        </p:spPr>
      </p:pic>
      <p:sp>
        <p:nvSpPr>
          <p:cNvPr id="63" name="Shape 63"/>
          <p:cNvSpPr txBox="1"/>
          <p:nvPr>
            <p:ph idx="1" type="subTitle"/>
          </p:nvPr>
        </p:nvSpPr>
        <p:spPr>
          <a:xfrm>
            <a:off x="3005625" y="1088650"/>
            <a:ext cx="3132000" cy="2208900"/>
          </a:xfrm>
          <a:prstGeom prst="rect">
            <a:avLst/>
          </a:prstGeom>
        </p:spPr>
        <p:txBody>
          <a:bodyPr anchorCtr="0" anchor="b" bIns="91425" lIns="91425" spcFirstLastPara="1" rIns="91425" wrap="square" tIns="91425">
            <a:noAutofit/>
          </a:bodyPr>
          <a:lstStyle/>
          <a:p>
            <a:pPr indent="0" lvl="0" marL="0">
              <a:spcBef>
                <a:spcPts val="600"/>
              </a:spcBef>
              <a:spcAft>
                <a:spcPts val="0"/>
              </a:spcAft>
              <a:buNone/>
            </a:pPr>
            <a:r>
              <a:rPr lang="en-GB"/>
              <a:t>Quantum Computing Project</a:t>
            </a:r>
            <a:endParaRPr/>
          </a:p>
        </p:txBody>
      </p:sp>
      <p:sp>
        <p:nvSpPr>
          <p:cNvPr id="64" name="Shape 6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
        <p:nvSpPr>
          <p:cNvPr id="65" name="Shape 65"/>
          <p:cNvSpPr/>
          <p:nvPr/>
        </p:nvSpPr>
        <p:spPr>
          <a:xfrm>
            <a:off x="1024975" y="2733100"/>
            <a:ext cx="1014900" cy="113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txBox="1"/>
          <p:nvPr/>
        </p:nvSpPr>
        <p:spPr>
          <a:xfrm>
            <a:off x="1167075" y="2860150"/>
            <a:ext cx="678300" cy="88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4800">
                <a:solidFill>
                  <a:srgbClr val="FFFFFF"/>
                </a:solidFill>
                <a:latin typeface="Playfair Display"/>
                <a:ea typeface="Playfair Display"/>
                <a:cs typeface="Playfair Display"/>
                <a:sym typeface="Playfair Display"/>
              </a:rPr>
              <a:t>H</a:t>
            </a:r>
            <a:endParaRPr b="1" sz="4800">
              <a:solidFill>
                <a:srgbClr val="FFFFFF"/>
              </a:solidFill>
              <a:latin typeface="Playfair Display"/>
              <a:ea typeface="Playfair Display"/>
              <a:cs typeface="Playfair Display"/>
              <a:sym typeface="Playfair Display"/>
            </a:endParaRPr>
          </a:p>
        </p:txBody>
      </p:sp>
      <p:cxnSp>
        <p:nvCxnSpPr>
          <p:cNvPr id="67" name="Shape 67"/>
          <p:cNvCxnSpPr/>
          <p:nvPr/>
        </p:nvCxnSpPr>
        <p:spPr>
          <a:xfrm>
            <a:off x="6775" y="3298900"/>
            <a:ext cx="1018200" cy="0"/>
          </a:xfrm>
          <a:prstGeom prst="straightConnector1">
            <a:avLst/>
          </a:prstGeom>
          <a:noFill/>
          <a:ln cap="flat" cmpd="sng" w="114300">
            <a:solidFill>
              <a:srgbClr val="000000"/>
            </a:solidFill>
            <a:prstDash val="solid"/>
            <a:round/>
            <a:headEnd len="med" w="med" type="none"/>
            <a:tailEnd len="med" w="med" type="none"/>
          </a:ln>
        </p:spPr>
      </p:cxnSp>
      <p:cxnSp>
        <p:nvCxnSpPr>
          <p:cNvPr id="68" name="Shape 68"/>
          <p:cNvCxnSpPr/>
          <p:nvPr/>
        </p:nvCxnSpPr>
        <p:spPr>
          <a:xfrm>
            <a:off x="1971650" y="3295450"/>
            <a:ext cx="946800" cy="6900"/>
          </a:xfrm>
          <a:prstGeom prst="straightConnector1">
            <a:avLst/>
          </a:prstGeom>
          <a:noFill/>
          <a:ln cap="flat" cmpd="sng" w="114300">
            <a:solidFill>
              <a:srgbClr val="000000"/>
            </a:solidFill>
            <a:prstDash val="solid"/>
            <a:round/>
            <a:headEnd len="med" w="med" type="none"/>
            <a:tailEnd len="med" w="med" type="none"/>
          </a:ln>
        </p:spPr>
      </p:cxnSp>
      <p:cxnSp>
        <p:nvCxnSpPr>
          <p:cNvPr id="69" name="Shape 69"/>
          <p:cNvCxnSpPr/>
          <p:nvPr/>
        </p:nvCxnSpPr>
        <p:spPr>
          <a:xfrm>
            <a:off x="-9000" y="1716575"/>
            <a:ext cx="2785200" cy="2700"/>
          </a:xfrm>
          <a:prstGeom prst="straightConnector1">
            <a:avLst/>
          </a:prstGeom>
          <a:noFill/>
          <a:ln cap="flat" cmpd="sng" w="114300">
            <a:solidFill>
              <a:srgbClr val="000000"/>
            </a:solidFill>
            <a:prstDash val="solid"/>
            <a:round/>
            <a:headEnd len="med" w="med" type="none"/>
            <a:tailEnd len="med" w="med" type="none"/>
          </a:ln>
        </p:spPr>
      </p:cxnSp>
      <p:sp>
        <p:nvSpPr>
          <p:cNvPr id="70" name="Shape 70"/>
          <p:cNvSpPr/>
          <p:nvPr/>
        </p:nvSpPr>
        <p:spPr>
          <a:xfrm>
            <a:off x="7243950" y="1152125"/>
            <a:ext cx="1014900" cy="113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1" name="Shape 71"/>
          <p:cNvCxnSpPr/>
          <p:nvPr/>
        </p:nvCxnSpPr>
        <p:spPr>
          <a:xfrm>
            <a:off x="6358800" y="3298900"/>
            <a:ext cx="2782200" cy="0"/>
          </a:xfrm>
          <a:prstGeom prst="straightConnector1">
            <a:avLst/>
          </a:prstGeom>
          <a:noFill/>
          <a:ln cap="flat" cmpd="sng" w="114300">
            <a:solidFill>
              <a:srgbClr val="000000"/>
            </a:solidFill>
            <a:prstDash val="solid"/>
            <a:round/>
            <a:headEnd len="med" w="med" type="none"/>
            <a:tailEnd len="med" w="med" type="none"/>
          </a:ln>
        </p:spPr>
      </p:cxnSp>
      <p:cxnSp>
        <p:nvCxnSpPr>
          <p:cNvPr id="72" name="Shape 72"/>
          <p:cNvCxnSpPr/>
          <p:nvPr/>
        </p:nvCxnSpPr>
        <p:spPr>
          <a:xfrm>
            <a:off x="6358800" y="1716575"/>
            <a:ext cx="2785200" cy="2700"/>
          </a:xfrm>
          <a:prstGeom prst="straightConnector1">
            <a:avLst/>
          </a:prstGeom>
          <a:noFill/>
          <a:ln cap="flat" cmpd="sng" w="114300">
            <a:solidFill>
              <a:srgbClr val="000000"/>
            </a:solidFill>
            <a:prstDash val="solid"/>
            <a:round/>
            <a:headEnd len="med" w="med" type="none"/>
            <a:tailEnd len="med" w="med" type="none"/>
          </a:ln>
        </p:spPr>
      </p:cxnSp>
      <p:pic>
        <p:nvPicPr>
          <p:cNvPr id="73" name="Shape 73"/>
          <p:cNvPicPr preferRelativeResize="0"/>
          <p:nvPr/>
        </p:nvPicPr>
        <p:blipFill rotWithShape="1">
          <a:blip r:embed="rId4">
            <a:alphaModFix/>
          </a:blip>
          <a:srcRect b="60347" l="82323" r="10625" t="6370"/>
          <a:stretch/>
        </p:blipFill>
        <p:spPr>
          <a:xfrm>
            <a:off x="7429025" y="1312250"/>
            <a:ext cx="644749" cy="81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Qubits</a:t>
            </a:r>
            <a:endParaRPr/>
          </a:p>
        </p:txBody>
      </p:sp>
      <p:sp>
        <p:nvSpPr>
          <p:cNvPr id="136" name="Shape 136"/>
          <p:cNvSpPr txBox="1"/>
          <p:nvPr>
            <p:ph idx="1" type="body"/>
          </p:nvPr>
        </p:nvSpPr>
        <p:spPr>
          <a:xfrm>
            <a:off x="343225" y="1125000"/>
            <a:ext cx="47820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The building block of quantum computation.</a:t>
            </a:r>
            <a:endParaRPr/>
          </a:p>
          <a:p>
            <a:pPr indent="-387350" lvl="0" marL="457200" rtl="0">
              <a:spcBef>
                <a:spcPts val="0"/>
              </a:spcBef>
              <a:spcAft>
                <a:spcPts val="0"/>
              </a:spcAft>
              <a:buSzPts val="2500"/>
              <a:buChar char="▪"/>
            </a:pPr>
            <a:r>
              <a:rPr lang="en-GB"/>
              <a:t>|0} and |1} eigenstates.</a:t>
            </a:r>
            <a:endParaRPr/>
          </a:p>
          <a:p>
            <a:pPr indent="-387350" lvl="0" marL="457200">
              <a:spcBef>
                <a:spcPts val="0"/>
              </a:spcBef>
              <a:spcAft>
                <a:spcPts val="0"/>
              </a:spcAft>
              <a:buSzPts val="2500"/>
              <a:buChar char="▪"/>
            </a:pPr>
            <a:r>
              <a:rPr lang="en-GB"/>
              <a:t>Quantum Mechanical </a:t>
            </a:r>
            <a:r>
              <a:rPr lang="en-GB"/>
              <a:t>wave functions</a:t>
            </a:r>
            <a:r>
              <a:rPr lang="en-GB"/>
              <a:t> need to be normalised.</a:t>
            </a:r>
            <a:endParaRPr/>
          </a:p>
        </p:txBody>
      </p:sp>
      <p:pic>
        <p:nvPicPr>
          <p:cNvPr id="137" name="Shape 137"/>
          <p:cNvPicPr preferRelativeResize="0"/>
          <p:nvPr/>
        </p:nvPicPr>
        <p:blipFill>
          <a:blip r:embed="rId3">
            <a:alphaModFix/>
          </a:blip>
          <a:stretch>
            <a:fillRect/>
          </a:stretch>
        </p:blipFill>
        <p:spPr>
          <a:xfrm>
            <a:off x="4875375" y="78600"/>
            <a:ext cx="4127175" cy="4685399"/>
          </a:xfrm>
          <a:prstGeom prst="rect">
            <a:avLst/>
          </a:prstGeom>
          <a:noFill/>
          <a:ln>
            <a:noFill/>
          </a:ln>
        </p:spPr>
      </p:pic>
      <p:pic>
        <p:nvPicPr>
          <p:cNvPr id="138" name="Shape 138"/>
          <p:cNvPicPr preferRelativeResize="0"/>
          <p:nvPr/>
        </p:nvPicPr>
        <p:blipFill>
          <a:blip r:embed="rId4">
            <a:alphaModFix/>
          </a:blip>
          <a:stretch>
            <a:fillRect/>
          </a:stretch>
        </p:blipFill>
        <p:spPr>
          <a:xfrm>
            <a:off x="373825" y="4136400"/>
            <a:ext cx="4213994" cy="627600"/>
          </a:xfrm>
          <a:prstGeom prst="rect">
            <a:avLst/>
          </a:prstGeom>
          <a:noFill/>
          <a:ln>
            <a:noFill/>
          </a:ln>
        </p:spPr>
      </p:pic>
      <p:sp>
        <p:nvSpPr>
          <p:cNvPr id="139" name="Shape 139"/>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Quantum Register</a:t>
            </a:r>
            <a:endParaRPr/>
          </a:p>
        </p:txBody>
      </p:sp>
      <p:sp>
        <p:nvSpPr>
          <p:cNvPr id="145" name="Shape 145"/>
          <p:cNvSpPr txBox="1"/>
          <p:nvPr>
            <p:ph idx="1" type="body"/>
          </p:nvPr>
        </p:nvSpPr>
        <p:spPr>
          <a:xfrm>
            <a:off x="343225" y="1125000"/>
            <a:ext cx="84816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Qubits are stored in a quantum register</a:t>
            </a:r>
            <a:endParaRPr/>
          </a:p>
          <a:p>
            <a:pPr indent="-387350" lvl="0" marL="457200" rtl="0">
              <a:spcBef>
                <a:spcPts val="0"/>
              </a:spcBef>
              <a:spcAft>
                <a:spcPts val="0"/>
              </a:spcAft>
              <a:buSzPts val="2500"/>
              <a:buChar char="▪"/>
            </a:pPr>
            <a:r>
              <a:rPr lang="en-GB"/>
              <a:t>Stores the tensor product of the individual qubits vector spaces.</a:t>
            </a:r>
            <a:endParaRPr/>
          </a:p>
          <a:p>
            <a:pPr indent="-387350" lvl="0" marL="457200" rtl="0">
              <a:spcBef>
                <a:spcPts val="0"/>
              </a:spcBef>
              <a:spcAft>
                <a:spcPts val="0"/>
              </a:spcAft>
              <a:buSzPts val="2500"/>
              <a:buChar char="▪"/>
            </a:pPr>
            <a:r>
              <a:rPr lang="en-GB"/>
              <a:t>The quantum register storing two qubits would be an 8-component complex vector C</a:t>
            </a:r>
            <a:r>
              <a:rPr baseline="30000" lang="en-GB"/>
              <a:t>8</a:t>
            </a:r>
            <a:endParaRPr baseline="30000"/>
          </a:p>
          <a:p>
            <a:pPr indent="0" lvl="0" marL="0" rtl="0">
              <a:spcBef>
                <a:spcPts val="600"/>
              </a:spcBef>
              <a:spcAft>
                <a:spcPts val="0"/>
              </a:spcAft>
              <a:buNone/>
            </a:pPr>
            <a:r>
              <a:t/>
            </a:r>
            <a:endParaRPr baseline="30000"/>
          </a:p>
          <a:p>
            <a:pPr indent="0" lvl="0" marL="0" rtl="0">
              <a:spcBef>
                <a:spcPts val="600"/>
              </a:spcBef>
              <a:spcAft>
                <a:spcPts val="0"/>
              </a:spcAft>
              <a:buNone/>
            </a:pPr>
            <a:r>
              <a:t/>
            </a:r>
            <a:endParaRPr baseline="30000"/>
          </a:p>
          <a:p>
            <a:pPr indent="-387350" lvl="0" marL="457200">
              <a:spcBef>
                <a:spcPts val="600"/>
              </a:spcBef>
              <a:spcAft>
                <a:spcPts val="0"/>
              </a:spcAft>
              <a:buSzPts val="2500"/>
              <a:buChar char="▪"/>
            </a:pPr>
            <a:r>
              <a:rPr lang="en-GB"/>
              <a:t>A simple example of two qubits.</a:t>
            </a:r>
            <a:endParaRPr/>
          </a:p>
        </p:txBody>
      </p:sp>
      <p:pic>
        <p:nvPicPr>
          <p:cNvPr id="146" name="Shape 146"/>
          <p:cNvPicPr preferRelativeResize="0"/>
          <p:nvPr/>
        </p:nvPicPr>
        <p:blipFill>
          <a:blip r:embed="rId3">
            <a:alphaModFix/>
          </a:blip>
          <a:stretch>
            <a:fillRect/>
          </a:stretch>
        </p:blipFill>
        <p:spPr>
          <a:xfrm>
            <a:off x="126275" y="3389600"/>
            <a:ext cx="8915500" cy="769375"/>
          </a:xfrm>
          <a:prstGeom prst="rect">
            <a:avLst/>
          </a:prstGeom>
          <a:noFill/>
          <a:ln>
            <a:noFill/>
          </a:ln>
        </p:spPr>
      </p:pic>
      <p:sp>
        <p:nvSpPr>
          <p:cNvPr id="147" name="Shape 147"/>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Quantum Gates</a:t>
            </a:r>
            <a:endParaRPr/>
          </a:p>
        </p:txBody>
      </p:sp>
      <p:sp>
        <p:nvSpPr>
          <p:cNvPr id="153" name="Shape 153"/>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a:t>Different to Classical Gates:</a:t>
            </a:r>
            <a:endParaRPr/>
          </a:p>
          <a:p>
            <a:pPr indent="-387350" lvl="0" marL="457200" rtl="0">
              <a:spcBef>
                <a:spcPts val="600"/>
              </a:spcBef>
              <a:spcAft>
                <a:spcPts val="0"/>
              </a:spcAft>
              <a:buSzPts val="2500"/>
              <a:buChar char="▪"/>
            </a:pPr>
            <a:r>
              <a:rPr lang="en-GB"/>
              <a:t>Have to be reversible (no AND or OR gates).</a:t>
            </a:r>
            <a:endParaRPr/>
          </a:p>
          <a:p>
            <a:pPr indent="-387350" lvl="0" marL="457200">
              <a:spcBef>
                <a:spcPts val="0"/>
              </a:spcBef>
              <a:spcAft>
                <a:spcPts val="0"/>
              </a:spcAft>
              <a:buSzPts val="2500"/>
              <a:buChar char="▪"/>
            </a:pPr>
            <a:r>
              <a:rPr lang="en-GB"/>
              <a:t>Typically represented by unitary matrices, a square matrix where a dimension is given as 2</a:t>
            </a:r>
            <a:r>
              <a:rPr baseline="30000" lang="en-GB"/>
              <a:t>n</a:t>
            </a:r>
            <a:r>
              <a:rPr lang="en-GB"/>
              <a:t>.</a:t>
            </a:r>
            <a:endParaRPr/>
          </a:p>
        </p:txBody>
      </p:sp>
      <p:sp>
        <p:nvSpPr>
          <p:cNvPr id="154" name="Shape 15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Hadamard (H) Gate</a:t>
            </a:r>
            <a:endParaRPr/>
          </a:p>
        </p:txBody>
      </p:sp>
      <p:sp>
        <p:nvSpPr>
          <p:cNvPr id="160" name="Shape 160"/>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The Hadamard (H) Gate itself acts on a single qubit.</a:t>
            </a:r>
            <a:endParaRPr/>
          </a:p>
          <a:p>
            <a:pPr indent="-387350" lvl="0" marL="457200" rtl="0">
              <a:spcBef>
                <a:spcPts val="0"/>
              </a:spcBef>
              <a:spcAft>
                <a:spcPts val="0"/>
              </a:spcAft>
              <a:buSzPts val="2500"/>
              <a:buChar char="▪"/>
            </a:pPr>
            <a:r>
              <a:rPr lang="en-GB"/>
              <a:t>The Hadamard Gate acting on an eigenstate |x}.</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387350" lvl="0" marL="457200" rtl="0">
              <a:spcBef>
                <a:spcPts val="600"/>
              </a:spcBef>
              <a:spcAft>
                <a:spcPts val="0"/>
              </a:spcAft>
              <a:buSzPts val="2500"/>
              <a:buChar char="▪"/>
            </a:pPr>
            <a:r>
              <a:rPr lang="en-GB"/>
              <a:t>Wide variety of applications.</a:t>
            </a:r>
            <a:endParaRPr/>
          </a:p>
        </p:txBody>
      </p:sp>
      <p:pic>
        <p:nvPicPr>
          <p:cNvPr id="161" name="Shape 161"/>
          <p:cNvPicPr preferRelativeResize="0"/>
          <p:nvPr/>
        </p:nvPicPr>
        <p:blipFill>
          <a:blip r:embed="rId3">
            <a:alphaModFix/>
          </a:blip>
          <a:stretch>
            <a:fillRect/>
          </a:stretch>
        </p:blipFill>
        <p:spPr>
          <a:xfrm>
            <a:off x="116288" y="2760625"/>
            <a:ext cx="8911426" cy="1195675"/>
          </a:xfrm>
          <a:prstGeom prst="rect">
            <a:avLst/>
          </a:prstGeom>
          <a:noFill/>
          <a:ln>
            <a:noFill/>
          </a:ln>
        </p:spPr>
      </p:pic>
      <p:sp>
        <p:nvSpPr>
          <p:cNvPr id="162" name="Shape 162"/>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Controlled NOT</a:t>
            </a:r>
            <a:r>
              <a:rPr lang="en-GB"/>
              <a:t> (CNOT) Gate</a:t>
            </a:r>
            <a:endParaRPr/>
          </a:p>
        </p:txBody>
      </p:sp>
      <p:sp>
        <p:nvSpPr>
          <p:cNvPr id="168" name="Shape 168"/>
          <p:cNvSpPr txBox="1"/>
          <p:nvPr>
            <p:ph idx="1" type="body"/>
          </p:nvPr>
        </p:nvSpPr>
        <p:spPr>
          <a:xfrm>
            <a:off x="58775" y="1125000"/>
            <a:ext cx="93759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Corresponds to a classical reversible XOR gate.</a:t>
            </a:r>
            <a:endParaRPr/>
          </a:p>
          <a:p>
            <a:pPr indent="-387350" lvl="0" marL="457200" rtl="0">
              <a:spcBef>
                <a:spcPts val="0"/>
              </a:spcBef>
              <a:spcAft>
                <a:spcPts val="0"/>
              </a:spcAft>
              <a:buSzPts val="2500"/>
              <a:buChar char="▪"/>
            </a:pPr>
            <a:r>
              <a:rPr lang="en-GB"/>
              <a:t>The gate in matrix form.</a:t>
            </a:r>
            <a:endParaRPr/>
          </a:p>
          <a:p>
            <a:pPr indent="-387350" lvl="0" marL="457200" rtl="0">
              <a:spcBef>
                <a:spcPts val="0"/>
              </a:spcBef>
              <a:spcAft>
                <a:spcPts val="0"/>
              </a:spcAft>
              <a:buSzPts val="2500"/>
              <a:buChar char="▪"/>
            </a:pPr>
            <a:r>
              <a:rPr lang="en-GB"/>
              <a:t>Similar operation to                         classical gate but                               entangles two qubits.                         </a:t>
            </a:r>
            <a:endParaRPr/>
          </a:p>
          <a:p>
            <a:pPr indent="-387350" lvl="0" marL="457200" rtl="0">
              <a:spcBef>
                <a:spcPts val="0"/>
              </a:spcBef>
              <a:spcAft>
                <a:spcPts val="0"/>
              </a:spcAft>
              <a:buSzPts val="2500"/>
              <a:buChar char="▪"/>
            </a:pPr>
            <a:r>
              <a:rPr lang="en-GB"/>
              <a:t>This gate is required for a                     physical computer of Grover’s Algorithm.</a:t>
            </a:r>
            <a:endParaRPr/>
          </a:p>
          <a:p>
            <a:pPr indent="-387350" lvl="0" marL="457200" rtl="0">
              <a:spcBef>
                <a:spcPts val="0"/>
              </a:spcBef>
              <a:spcAft>
                <a:spcPts val="0"/>
              </a:spcAft>
              <a:buSzPts val="2500"/>
              <a:buChar char="▪"/>
            </a:pPr>
            <a:r>
              <a:rPr lang="en-GB"/>
              <a:t>H, CNOT, phase shift gate -&gt; Universal Set.</a:t>
            </a:r>
            <a:endParaRPr/>
          </a:p>
        </p:txBody>
      </p:sp>
      <p:pic>
        <p:nvPicPr>
          <p:cNvPr id="169" name="Shape 169"/>
          <p:cNvPicPr preferRelativeResize="0"/>
          <p:nvPr/>
        </p:nvPicPr>
        <p:blipFill>
          <a:blip r:embed="rId3">
            <a:alphaModFix/>
          </a:blip>
          <a:stretch>
            <a:fillRect/>
          </a:stretch>
        </p:blipFill>
        <p:spPr>
          <a:xfrm>
            <a:off x="4880350" y="2025075"/>
            <a:ext cx="3753675" cy="1838850"/>
          </a:xfrm>
          <a:prstGeom prst="rect">
            <a:avLst/>
          </a:prstGeom>
          <a:noFill/>
          <a:ln>
            <a:noFill/>
          </a:ln>
        </p:spPr>
      </p:pic>
      <p:sp>
        <p:nvSpPr>
          <p:cNvPr id="170" name="Shape 17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Grover’s Algorithm</a:t>
            </a:r>
            <a:endParaRPr/>
          </a:p>
        </p:txBody>
      </p:sp>
      <p:sp>
        <p:nvSpPr>
          <p:cNvPr id="176" name="Shape 176"/>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Quantum Algorithms</a:t>
            </a:r>
            <a:endParaRPr/>
          </a:p>
        </p:txBody>
      </p:sp>
      <p:sp>
        <p:nvSpPr>
          <p:cNvPr id="177" name="Shape 177"/>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Grover’s Algorithm - Introduction</a:t>
            </a:r>
            <a:endParaRPr sz="3000"/>
          </a:p>
        </p:txBody>
      </p:sp>
      <p:sp>
        <p:nvSpPr>
          <p:cNvPr id="183" name="Shape 183"/>
          <p:cNvSpPr txBox="1"/>
          <p:nvPr>
            <p:ph idx="1" type="body"/>
          </p:nvPr>
        </p:nvSpPr>
        <p:spPr>
          <a:xfrm>
            <a:off x="343225" y="3346950"/>
            <a:ext cx="8290800" cy="36390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lang="en-GB" sz="2200"/>
              <a:t>Evolves register to a state close to that which the oracle selects</a:t>
            </a:r>
            <a:endParaRPr sz="2200"/>
          </a:p>
        </p:txBody>
      </p:sp>
      <p:sp>
        <p:nvSpPr>
          <p:cNvPr id="184" name="Shape 18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
        <p:nvSpPr>
          <p:cNvPr id="185" name="Shape 185"/>
          <p:cNvSpPr txBox="1"/>
          <p:nvPr/>
        </p:nvSpPr>
        <p:spPr>
          <a:xfrm>
            <a:off x="358050" y="2139753"/>
            <a:ext cx="8577000" cy="1207200"/>
          </a:xfrm>
          <a:prstGeom prst="rect">
            <a:avLst/>
          </a:prstGeom>
          <a:noFill/>
          <a:ln>
            <a:noFill/>
          </a:ln>
        </p:spPr>
        <p:txBody>
          <a:bodyPr anchorCtr="0" anchor="t" bIns="91425" lIns="91425" spcFirstLastPara="1" rIns="91425" wrap="square" tIns="91425">
            <a:noAutofit/>
          </a:bodyPr>
          <a:lstStyle/>
          <a:p>
            <a:pPr indent="-368300" lvl="0" marL="457200" rtl="0">
              <a:spcBef>
                <a:spcPts val="600"/>
              </a:spcBef>
              <a:spcAft>
                <a:spcPts val="0"/>
              </a:spcAft>
              <a:buClr>
                <a:schemeClr val="lt1"/>
              </a:buClr>
              <a:buSzPts val="2200"/>
              <a:buFont typeface="Cousine"/>
              <a:buChar char="▪"/>
            </a:pPr>
            <a:r>
              <a:rPr lang="en-GB" sz="2200">
                <a:solidFill>
                  <a:schemeClr val="lt1"/>
                </a:solidFill>
                <a:latin typeface="Cousine"/>
                <a:ea typeface="Cousine"/>
                <a:cs typeface="Cousine"/>
                <a:sym typeface="Cousine"/>
              </a:rPr>
              <a:t>Determines the single, unique input to a black box function, such that the function returns “True”</a:t>
            </a:r>
            <a:endParaRPr sz="2200">
              <a:latin typeface="Cousine"/>
              <a:ea typeface="Cousine"/>
              <a:cs typeface="Cousine"/>
              <a:sym typeface="Cousine"/>
            </a:endParaRPr>
          </a:p>
        </p:txBody>
      </p:sp>
      <p:sp>
        <p:nvSpPr>
          <p:cNvPr id="186" name="Shape 186"/>
          <p:cNvSpPr txBox="1"/>
          <p:nvPr/>
        </p:nvSpPr>
        <p:spPr>
          <a:xfrm>
            <a:off x="358050" y="1157850"/>
            <a:ext cx="8427900" cy="981900"/>
          </a:xfrm>
          <a:prstGeom prst="rect">
            <a:avLst/>
          </a:prstGeom>
          <a:noFill/>
          <a:ln>
            <a:noFill/>
          </a:ln>
        </p:spPr>
        <p:txBody>
          <a:bodyPr anchorCtr="0" anchor="t" bIns="91425" lIns="91425" spcFirstLastPara="1" rIns="91425" wrap="square" tIns="91425">
            <a:noAutofit/>
          </a:bodyPr>
          <a:lstStyle/>
          <a:p>
            <a:pPr indent="-368300" lvl="0" marL="457200" rtl="0">
              <a:spcBef>
                <a:spcPts val="600"/>
              </a:spcBef>
              <a:spcAft>
                <a:spcPts val="0"/>
              </a:spcAft>
              <a:buClr>
                <a:schemeClr val="lt1"/>
              </a:buClr>
              <a:buSzPts val="2200"/>
              <a:buFont typeface="Cousine"/>
              <a:buChar char="▪"/>
            </a:pPr>
            <a:r>
              <a:rPr lang="en-GB" sz="2200">
                <a:solidFill>
                  <a:schemeClr val="lt1"/>
                </a:solidFill>
                <a:latin typeface="Cousine"/>
                <a:ea typeface="Cousine"/>
                <a:cs typeface="Cousine"/>
                <a:sym typeface="Cousine"/>
              </a:rPr>
              <a:t>Can be applied to searching an unsorted database</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Grover’s Algorithm - Visualisation</a:t>
            </a:r>
            <a:endParaRPr sz="3000"/>
          </a:p>
        </p:txBody>
      </p:sp>
      <p:sp>
        <p:nvSpPr>
          <p:cNvPr id="192" name="Shape 192"/>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sz="2200"/>
              <a:t>1.	Register is initialised into equal probability superposition of all basis states</a:t>
            </a:r>
            <a:endParaRPr sz="2200"/>
          </a:p>
          <a:p>
            <a:pPr indent="0" lvl="0" marL="0">
              <a:spcBef>
                <a:spcPts val="600"/>
              </a:spcBef>
              <a:spcAft>
                <a:spcPts val="0"/>
              </a:spcAft>
              <a:buNone/>
            </a:pPr>
            <a:r>
              <a:t/>
            </a:r>
            <a:endParaRPr/>
          </a:p>
        </p:txBody>
      </p:sp>
      <p:pic>
        <p:nvPicPr>
          <p:cNvPr id="193" name="Shape 193"/>
          <p:cNvPicPr preferRelativeResize="0"/>
          <p:nvPr/>
        </p:nvPicPr>
        <p:blipFill rotWithShape="1">
          <a:blip r:embed="rId3">
            <a:alphaModFix/>
          </a:blip>
          <a:srcRect b="0" l="0" r="0" t="0"/>
          <a:stretch/>
        </p:blipFill>
        <p:spPr>
          <a:xfrm>
            <a:off x="127900" y="3017275"/>
            <a:ext cx="8887450" cy="1412375"/>
          </a:xfrm>
          <a:prstGeom prst="rect">
            <a:avLst/>
          </a:prstGeom>
          <a:noFill/>
          <a:ln>
            <a:noFill/>
          </a:ln>
          <a:effectLst>
            <a:outerShdw blurRad="57150" rotWithShape="0" algn="bl" dir="6960000" dist="38100">
              <a:srgbClr val="000000">
                <a:alpha val="49000"/>
              </a:srgbClr>
            </a:outerShdw>
          </a:effectLst>
        </p:spPr>
      </p:pic>
      <p:sp>
        <p:nvSpPr>
          <p:cNvPr id="194" name="Shape 19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Grover’s Algorithm - Visualisation</a:t>
            </a:r>
            <a:endParaRPr sz="3000"/>
          </a:p>
        </p:txBody>
      </p:sp>
      <p:sp>
        <p:nvSpPr>
          <p:cNvPr id="200" name="Shape 200"/>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sz="2200"/>
              <a:t>2.	Apply </a:t>
            </a:r>
            <a:r>
              <a:rPr i="1" lang="en-GB" sz="2200"/>
              <a:t>Oracle</a:t>
            </a:r>
            <a:r>
              <a:rPr lang="en-GB" sz="2200"/>
              <a:t> operator to the register, inverting the amplitude of the desired state</a:t>
            </a:r>
            <a:endParaRPr sz="2200"/>
          </a:p>
          <a:p>
            <a:pPr indent="0" lvl="0" marL="0">
              <a:spcBef>
                <a:spcPts val="600"/>
              </a:spcBef>
              <a:spcAft>
                <a:spcPts val="0"/>
              </a:spcAft>
              <a:buNone/>
            </a:pPr>
            <a:r>
              <a:t/>
            </a:r>
            <a:endParaRPr/>
          </a:p>
        </p:txBody>
      </p:sp>
      <p:pic>
        <p:nvPicPr>
          <p:cNvPr id="201" name="Shape 201"/>
          <p:cNvPicPr preferRelativeResize="0"/>
          <p:nvPr/>
        </p:nvPicPr>
        <p:blipFill rotWithShape="1">
          <a:blip r:embed="rId3">
            <a:alphaModFix/>
          </a:blip>
          <a:srcRect b="0" l="0" r="0" t="0"/>
          <a:stretch/>
        </p:blipFill>
        <p:spPr>
          <a:xfrm>
            <a:off x="135375" y="2756050"/>
            <a:ext cx="8873251" cy="1765800"/>
          </a:xfrm>
          <a:prstGeom prst="rect">
            <a:avLst/>
          </a:prstGeom>
          <a:noFill/>
          <a:ln>
            <a:noFill/>
          </a:ln>
          <a:effectLst>
            <a:outerShdw blurRad="57150" rotWithShape="0" algn="bl" dir="5400000" dist="19050">
              <a:srgbClr val="000000">
                <a:alpha val="47000"/>
              </a:srgbClr>
            </a:outerShdw>
          </a:effectLst>
        </p:spPr>
      </p:pic>
      <p:sp>
        <p:nvSpPr>
          <p:cNvPr id="202" name="Shape 202"/>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Grover’s Algorithm - Visualisation</a:t>
            </a:r>
            <a:endParaRPr sz="3000"/>
          </a:p>
        </p:txBody>
      </p:sp>
      <p:sp>
        <p:nvSpPr>
          <p:cNvPr id="208" name="Shape 208"/>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sz="2200"/>
              <a:t>3.	Invert amplitudes of all basis states around the mean</a:t>
            </a:r>
            <a:endParaRPr sz="2200"/>
          </a:p>
          <a:p>
            <a:pPr indent="0" lvl="0" marL="0">
              <a:spcBef>
                <a:spcPts val="600"/>
              </a:spcBef>
              <a:spcAft>
                <a:spcPts val="0"/>
              </a:spcAft>
              <a:buNone/>
            </a:pPr>
            <a:r>
              <a:t/>
            </a:r>
            <a:endParaRPr/>
          </a:p>
          <a:p>
            <a:pPr indent="0" lvl="0" marL="0">
              <a:spcBef>
                <a:spcPts val="600"/>
              </a:spcBef>
              <a:spcAft>
                <a:spcPts val="0"/>
              </a:spcAft>
              <a:buNone/>
            </a:pPr>
            <a:r>
              <a:t/>
            </a:r>
            <a:endParaRPr/>
          </a:p>
        </p:txBody>
      </p:sp>
      <p:pic>
        <p:nvPicPr>
          <p:cNvPr id="209" name="Shape 209"/>
          <p:cNvPicPr preferRelativeResize="0"/>
          <p:nvPr/>
        </p:nvPicPr>
        <p:blipFill rotWithShape="1">
          <a:blip r:embed="rId3">
            <a:alphaModFix/>
          </a:blip>
          <a:srcRect b="0" l="0" r="0" t="0"/>
          <a:stretch/>
        </p:blipFill>
        <p:spPr>
          <a:xfrm>
            <a:off x="131450" y="1955125"/>
            <a:ext cx="8880350" cy="2860525"/>
          </a:xfrm>
          <a:prstGeom prst="rect">
            <a:avLst/>
          </a:prstGeom>
          <a:noFill/>
          <a:ln>
            <a:noFill/>
          </a:ln>
          <a:effectLst>
            <a:outerShdw blurRad="57150" rotWithShape="0" algn="bl" dir="5400000" dist="19050">
              <a:srgbClr val="000000">
                <a:alpha val="50000"/>
              </a:srgbClr>
            </a:outerShdw>
          </a:effectLst>
        </p:spPr>
      </p:pic>
      <p:sp>
        <p:nvSpPr>
          <p:cNvPr id="210" name="Shape 21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Introduction to Quantum Computing</a:t>
            </a:r>
            <a:endParaRPr/>
          </a:p>
        </p:txBody>
      </p:sp>
      <p:sp>
        <p:nvSpPr>
          <p:cNvPr id="79" name="Shape 79"/>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 name="Shape 8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457200" y="2093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Grover’s Algorithm - Visualisation</a:t>
            </a:r>
            <a:endParaRPr/>
          </a:p>
        </p:txBody>
      </p:sp>
      <p:sp>
        <p:nvSpPr>
          <p:cNvPr id="216" name="Shape 216"/>
          <p:cNvSpPr txBox="1"/>
          <p:nvPr>
            <p:ph idx="1" type="body"/>
          </p:nvPr>
        </p:nvSpPr>
        <p:spPr>
          <a:xfrm>
            <a:off x="426600" y="918225"/>
            <a:ext cx="8290800" cy="363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sz="2400"/>
              <a:t>4.	Rinse and Repeat!</a:t>
            </a:r>
            <a:endParaRPr sz="2400"/>
          </a:p>
        </p:txBody>
      </p:sp>
      <p:grpSp>
        <p:nvGrpSpPr>
          <p:cNvPr id="217" name="Shape 217"/>
          <p:cNvGrpSpPr/>
          <p:nvPr/>
        </p:nvGrpSpPr>
        <p:grpSpPr>
          <a:xfrm>
            <a:off x="1206688" y="1512900"/>
            <a:ext cx="6730622" cy="3192726"/>
            <a:chOff x="152400" y="1798375"/>
            <a:chExt cx="6730622" cy="3192726"/>
          </a:xfrm>
        </p:grpSpPr>
        <p:pic>
          <p:nvPicPr>
            <p:cNvPr id="218" name="Shape 218"/>
            <p:cNvPicPr preferRelativeResize="0"/>
            <p:nvPr/>
          </p:nvPicPr>
          <p:blipFill>
            <a:blip r:embed="rId3">
              <a:alphaModFix/>
            </a:blip>
            <a:stretch>
              <a:fillRect/>
            </a:stretch>
          </p:blipFill>
          <p:spPr>
            <a:xfrm>
              <a:off x="152400" y="1798375"/>
              <a:ext cx="3339541" cy="3192724"/>
            </a:xfrm>
            <a:prstGeom prst="rect">
              <a:avLst/>
            </a:prstGeom>
            <a:noFill/>
            <a:ln>
              <a:noFill/>
            </a:ln>
            <a:effectLst>
              <a:outerShdw blurRad="57150" rotWithShape="0" algn="bl" dir="5400000" dist="19050">
                <a:srgbClr val="000000">
                  <a:alpha val="50000"/>
                </a:srgbClr>
              </a:outerShdw>
            </a:effectLst>
          </p:spPr>
        </p:pic>
        <p:pic>
          <p:nvPicPr>
            <p:cNvPr id="219" name="Shape 219"/>
            <p:cNvPicPr preferRelativeResize="0"/>
            <p:nvPr/>
          </p:nvPicPr>
          <p:blipFill>
            <a:blip r:embed="rId4">
              <a:alphaModFix/>
            </a:blip>
            <a:stretch>
              <a:fillRect/>
            </a:stretch>
          </p:blipFill>
          <p:spPr>
            <a:xfrm>
              <a:off x="3644341" y="1798375"/>
              <a:ext cx="3238680" cy="3192726"/>
            </a:xfrm>
            <a:prstGeom prst="rect">
              <a:avLst/>
            </a:prstGeom>
            <a:noFill/>
            <a:ln>
              <a:noFill/>
            </a:ln>
            <a:effectLst>
              <a:outerShdw blurRad="57150" rotWithShape="0" algn="bl" dir="5400000" dist="19050">
                <a:srgbClr val="000000">
                  <a:alpha val="50000"/>
                </a:srgbClr>
              </a:outerShdw>
            </a:effectLst>
          </p:spPr>
        </p:pic>
      </p:grpSp>
      <p:sp>
        <p:nvSpPr>
          <p:cNvPr id="220" name="Shape 220"/>
          <p:cNvSpPr txBox="1"/>
          <p:nvPr/>
        </p:nvSpPr>
        <p:spPr>
          <a:xfrm>
            <a:off x="113175" y="2644400"/>
            <a:ext cx="1206600" cy="92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FFFF"/>
                </a:solidFill>
              </a:rPr>
              <a:t>Probability of observation</a:t>
            </a:r>
            <a:endParaRPr>
              <a:solidFill>
                <a:srgbClr val="FFFFFF"/>
              </a:solidFill>
            </a:endParaRPr>
          </a:p>
        </p:txBody>
      </p:sp>
      <p:sp>
        <p:nvSpPr>
          <p:cNvPr id="221" name="Shape 221"/>
          <p:cNvSpPr txBox="1"/>
          <p:nvPr/>
        </p:nvSpPr>
        <p:spPr>
          <a:xfrm>
            <a:off x="0" y="4705625"/>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Grover’s Algorithm - Mathematical Formulation</a:t>
            </a:r>
            <a:endParaRPr sz="3000"/>
          </a:p>
        </p:txBody>
      </p:sp>
      <p:pic>
        <p:nvPicPr>
          <p:cNvPr id="227" name="Shape 227"/>
          <p:cNvPicPr preferRelativeResize="0"/>
          <p:nvPr/>
        </p:nvPicPr>
        <p:blipFill rotWithShape="1">
          <a:blip r:embed="rId3">
            <a:alphaModFix/>
          </a:blip>
          <a:srcRect b="0" l="0" r="0" t="0"/>
          <a:stretch/>
        </p:blipFill>
        <p:spPr>
          <a:xfrm>
            <a:off x="3469756" y="1230450"/>
            <a:ext cx="2369526" cy="986325"/>
          </a:xfrm>
          <a:prstGeom prst="rect">
            <a:avLst/>
          </a:prstGeom>
          <a:noFill/>
          <a:ln>
            <a:noFill/>
          </a:ln>
          <a:effectLst>
            <a:outerShdw blurRad="57150" rotWithShape="0" algn="bl" dir="5400000" dist="19050">
              <a:srgbClr val="000000">
                <a:alpha val="50000"/>
              </a:srgbClr>
            </a:outerShdw>
          </a:effectLst>
        </p:spPr>
      </p:pic>
      <p:pic>
        <p:nvPicPr>
          <p:cNvPr id="228" name="Shape 228"/>
          <p:cNvPicPr preferRelativeResize="0"/>
          <p:nvPr/>
        </p:nvPicPr>
        <p:blipFill rotWithShape="1">
          <a:blip r:embed="rId4">
            <a:alphaModFix/>
          </a:blip>
          <a:srcRect b="0" l="0" r="0" t="0"/>
          <a:stretch/>
        </p:blipFill>
        <p:spPr>
          <a:xfrm>
            <a:off x="2255141" y="2238810"/>
            <a:ext cx="4632951" cy="1062675"/>
          </a:xfrm>
          <a:prstGeom prst="rect">
            <a:avLst/>
          </a:prstGeom>
          <a:noFill/>
          <a:ln>
            <a:noFill/>
          </a:ln>
          <a:effectLst>
            <a:outerShdw blurRad="57150" rotWithShape="0" algn="bl" dir="5400000" dist="19050">
              <a:srgbClr val="000000">
                <a:alpha val="50000"/>
              </a:srgbClr>
            </a:outerShdw>
          </a:effectLst>
        </p:spPr>
      </p:pic>
      <p:pic>
        <p:nvPicPr>
          <p:cNvPr id="229" name="Shape 229"/>
          <p:cNvPicPr preferRelativeResize="0"/>
          <p:nvPr/>
        </p:nvPicPr>
        <p:blipFill rotWithShape="1">
          <a:blip r:embed="rId5">
            <a:alphaModFix/>
          </a:blip>
          <a:srcRect b="0" l="0" r="0" t="0"/>
          <a:stretch/>
        </p:blipFill>
        <p:spPr>
          <a:xfrm>
            <a:off x="2906689" y="3922888"/>
            <a:ext cx="4552850" cy="539925"/>
          </a:xfrm>
          <a:prstGeom prst="rect">
            <a:avLst/>
          </a:prstGeom>
          <a:noFill/>
          <a:ln>
            <a:noFill/>
          </a:ln>
          <a:effectLst>
            <a:outerShdw blurRad="57150" rotWithShape="0" algn="bl" dir="5400000" dist="19050">
              <a:srgbClr val="000000">
                <a:alpha val="50000"/>
              </a:srgbClr>
            </a:outerShdw>
          </a:effectLst>
        </p:spPr>
      </p:pic>
      <p:pic>
        <p:nvPicPr>
          <p:cNvPr id="230" name="Shape 230"/>
          <p:cNvPicPr preferRelativeResize="0"/>
          <p:nvPr/>
        </p:nvPicPr>
        <p:blipFill rotWithShape="1">
          <a:blip r:embed="rId6">
            <a:alphaModFix/>
          </a:blip>
          <a:srcRect b="0" l="0" r="0" t="0"/>
          <a:stretch/>
        </p:blipFill>
        <p:spPr>
          <a:xfrm>
            <a:off x="3661246" y="3392358"/>
            <a:ext cx="2421250" cy="447050"/>
          </a:xfrm>
          <a:prstGeom prst="rect">
            <a:avLst/>
          </a:prstGeom>
          <a:noFill/>
          <a:ln>
            <a:noFill/>
          </a:ln>
          <a:effectLst>
            <a:outerShdw blurRad="57150" rotWithShape="0" algn="bl" dir="5400000" dist="19050">
              <a:srgbClr val="000000">
                <a:alpha val="50000"/>
              </a:srgbClr>
            </a:outerShdw>
          </a:effectLst>
        </p:spPr>
      </p:pic>
      <p:sp>
        <p:nvSpPr>
          <p:cNvPr id="231" name="Shape 231"/>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Grover’s Algorithm - Have we Gone too Far?!</a:t>
            </a:r>
            <a:endParaRPr/>
          </a:p>
        </p:txBody>
      </p:sp>
      <p:sp>
        <p:nvSpPr>
          <p:cNvPr id="237" name="Shape 237"/>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lang="en-GB" sz="2200"/>
              <a:t>Applying Grover’s operator when the desired state amplitude is large will </a:t>
            </a:r>
            <a:r>
              <a:rPr i="1" lang="en-GB" sz="2200"/>
              <a:t>reduce</a:t>
            </a:r>
            <a:r>
              <a:rPr lang="en-GB" sz="2200"/>
              <a:t> the amplitude</a:t>
            </a:r>
            <a:endParaRPr sz="2200"/>
          </a:p>
        </p:txBody>
      </p:sp>
      <p:sp>
        <p:nvSpPr>
          <p:cNvPr id="238" name="Shape 238"/>
          <p:cNvSpPr txBox="1"/>
          <p:nvPr/>
        </p:nvSpPr>
        <p:spPr>
          <a:xfrm>
            <a:off x="355787" y="2444646"/>
            <a:ext cx="8305800" cy="505800"/>
          </a:xfrm>
          <a:prstGeom prst="rect">
            <a:avLst/>
          </a:prstGeom>
          <a:noFill/>
          <a:ln>
            <a:noFill/>
          </a:ln>
        </p:spPr>
        <p:txBody>
          <a:bodyPr anchorCtr="0" anchor="t" bIns="91425" lIns="91425" spcFirstLastPara="1" rIns="91425" wrap="square" tIns="91425">
            <a:noAutofit/>
          </a:bodyPr>
          <a:lstStyle/>
          <a:p>
            <a:pPr indent="-368300" lvl="0" marL="457200" rtl="0">
              <a:lnSpc>
                <a:spcPct val="115000"/>
              </a:lnSpc>
              <a:spcBef>
                <a:spcPts val="0"/>
              </a:spcBef>
              <a:spcAft>
                <a:spcPts val="0"/>
              </a:spcAft>
              <a:buClr>
                <a:srgbClr val="F3F3F3"/>
              </a:buClr>
              <a:buSzPts val="2200"/>
              <a:buFont typeface="Cousine"/>
              <a:buChar char="▪"/>
            </a:pPr>
            <a:r>
              <a:rPr lang="en-GB" sz="2200">
                <a:solidFill>
                  <a:srgbClr val="F3F3F3"/>
                </a:solidFill>
                <a:latin typeface="Cousine"/>
                <a:ea typeface="Cousine"/>
                <a:cs typeface="Cousine"/>
                <a:sym typeface="Cousine"/>
              </a:rPr>
              <a:t>There must exist an optimum number of iterations</a:t>
            </a:r>
            <a:endParaRPr sz="2200">
              <a:solidFill>
                <a:srgbClr val="F3F3F3"/>
              </a:solidFill>
              <a:latin typeface="Cousine"/>
              <a:ea typeface="Cousine"/>
              <a:cs typeface="Cousine"/>
              <a:sym typeface="Cousine"/>
            </a:endParaRPr>
          </a:p>
          <a:p>
            <a:pPr indent="0" lvl="0" marL="0">
              <a:spcBef>
                <a:spcPts val="1600"/>
              </a:spcBef>
              <a:spcAft>
                <a:spcPts val="0"/>
              </a:spcAft>
              <a:buNone/>
            </a:pPr>
            <a:r>
              <a:t/>
            </a:r>
            <a:endParaRPr>
              <a:latin typeface="Cousine"/>
              <a:ea typeface="Cousine"/>
              <a:cs typeface="Cousine"/>
              <a:sym typeface="Cousine"/>
            </a:endParaRPr>
          </a:p>
        </p:txBody>
      </p:sp>
      <p:pic>
        <p:nvPicPr>
          <p:cNvPr id="239" name="Shape 239"/>
          <p:cNvPicPr preferRelativeResize="0"/>
          <p:nvPr/>
        </p:nvPicPr>
        <p:blipFill rotWithShape="1">
          <a:blip r:embed="rId3">
            <a:alphaModFix/>
          </a:blip>
          <a:srcRect b="0" l="0" r="0" t="0"/>
          <a:stretch/>
        </p:blipFill>
        <p:spPr>
          <a:xfrm>
            <a:off x="3802550" y="3714625"/>
            <a:ext cx="1538900" cy="890925"/>
          </a:xfrm>
          <a:prstGeom prst="rect">
            <a:avLst/>
          </a:prstGeom>
          <a:noFill/>
          <a:ln>
            <a:noFill/>
          </a:ln>
          <a:effectLst>
            <a:outerShdw blurRad="57150" rotWithShape="0" algn="bl" dir="5400000" dist="19050">
              <a:srgbClr val="000000">
                <a:alpha val="50000"/>
              </a:srgbClr>
            </a:outerShdw>
          </a:effectLst>
        </p:spPr>
      </p:pic>
      <p:sp>
        <p:nvSpPr>
          <p:cNvPr id="240" name="Shape 24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Simulation of Quantum Computer</a:t>
            </a:r>
            <a:endParaRPr sz="3000"/>
          </a:p>
        </p:txBody>
      </p:sp>
      <p:sp>
        <p:nvSpPr>
          <p:cNvPr id="246" name="Shape 246"/>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SzPts val="2200"/>
              <a:buChar char="▪"/>
            </a:pPr>
            <a:r>
              <a:rPr lang="en-GB" sz="2200"/>
              <a:t>Python 2.7</a:t>
            </a:r>
            <a:endParaRPr sz="2200"/>
          </a:p>
          <a:p>
            <a:pPr indent="-368300" lvl="0" marL="457200" rtl="0">
              <a:spcBef>
                <a:spcPts val="0"/>
              </a:spcBef>
              <a:spcAft>
                <a:spcPts val="0"/>
              </a:spcAft>
              <a:buSzPts val="2200"/>
              <a:buChar char="▪"/>
            </a:pPr>
            <a:r>
              <a:rPr lang="en-GB" sz="2200"/>
              <a:t>Class quantum register</a:t>
            </a:r>
            <a:endParaRPr sz="2200"/>
          </a:p>
          <a:p>
            <a:pPr indent="-368300" lvl="0" marL="457200" rtl="0">
              <a:spcBef>
                <a:spcPts val="0"/>
              </a:spcBef>
              <a:spcAft>
                <a:spcPts val="0"/>
              </a:spcAft>
              <a:buSzPts val="2200"/>
              <a:buChar char="▪"/>
            </a:pPr>
            <a:r>
              <a:rPr lang="en-GB" sz="2200"/>
              <a:t>Implement Grover’s algorithm</a:t>
            </a:r>
            <a:endParaRPr sz="2200"/>
          </a:p>
          <a:p>
            <a:pPr indent="-368300" lvl="0" marL="457200">
              <a:spcBef>
                <a:spcPts val="0"/>
              </a:spcBef>
              <a:spcAft>
                <a:spcPts val="0"/>
              </a:spcAft>
              <a:buSzPts val="2200"/>
              <a:buChar char="▪"/>
            </a:pPr>
            <a:r>
              <a:rPr lang="en-GB" sz="2200"/>
              <a:t>Broken up into different modules </a:t>
            </a:r>
            <a:endParaRPr sz="2200"/>
          </a:p>
        </p:txBody>
      </p:sp>
      <p:sp>
        <p:nvSpPr>
          <p:cNvPr id="247" name="Shape 247"/>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1072238" y="145125"/>
            <a:ext cx="6999523" cy="4853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t>Grover’s Algorithm</a:t>
            </a:r>
            <a:endParaRPr/>
          </a:p>
        </p:txBody>
      </p:sp>
      <p:pic>
        <p:nvPicPr>
          <p:cNvPr id="258" name="Shape 258"/>
          <p:cNvPicPr preferRelativeResize="0"/>
          <p:nvPr/>
        </p:nvPicPr>
        <p:blipFill>
          <a:blip r:embed="rId3">
            <a:alphaModFix/>
          </a:blip>
          <a:stretch>
            <a:fillRect/>
          </a:stretch>
        </p:blipFill>
        <p:spPr>
          <a:xfrm>
            <a:off x="1656875" y="885325"/>
            <a:ext cx="5823975" cy="1560825"/>
          </a:xfrm>
          <a:prstGeom prst="rect">
            <a:avLst/>
          </a:prstGeom>
          <a:noFill/>
          <a:ln>
            <a:noFill/>
          </a:ln>
        </p:spPr>
      </p:pic>
      <p:pic>
        <p:nvPicPr>
          <p:cNvPr id="259" name="Shape 259"/>
          <p:cNvPicPr preferRelativeResize="0"/>
          <p:nvPr/>
        </p:nvPicPr>
        <p:blipFill>
          <a:blip r:embed="rId4">
            <a:alphaModFix/>
          </a:blip>
          <a:stretch>
            <a:fillRect/>
          </a:stretch>
        </p:blipFill>
        <p:spPr>
          <a:xfrm>
            <a:off x="1219200" y="2521827"/>
            <a:ext cx="6806215" cy="24692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Quantum Register and Hadamard Gate</a:t>
            </a:r>
            <a:endParaRPr/>
          </a:p>
        </p:txBody>
      </p:sp>
      <p:pic>
        <p:nvPicPr>
          <p:cNvPr id="265" name="Shape 265"/>
          <p:cNvPicPr preferRelativeResize="0"/>
          <p:nvPr/>
        </p:nvPicPr>
        <p:blipFill>
          <a:blip r:embed="rId3">
            <a:alphaModFix/>
          </a:blip>
          <a:stretch>
            <a:fillRect/>
          </a:stretch>
        </p:blipFill>
        <p:spPr>
          <a:xfrm>
            <a:off x="86325" y="1128775"/>
            <a:ext cx="4422800" cy="3649799"/>
          </a:xfrm>
          <a:prstGeom prst="rect">
            <a:avLst/>
          </a:prstGeom>
          <a:noFill/>
          <a:ln>
            <a:noFill/>
          </a:ln>
        </p:spPr>
      </p:pic>
      <p:pic>
        <p:nvPicPr>
          <p:cNvPr id="266" name="Shape 266"/>
          <p:cNvPicPr preferRelativeResize="0"/>
          <p:nvPr/>
        </p:nvPicPr>
        <p:blipFill>
          <a:blip r:embed="rId4">
            <a:alphaModFix/>
          </a:blip>
          <a:stretch>
            <a:fillRect/>
          </a:stretch>
        </p:blipFill>
        <p:spPr>
          <a:xfrm>
            <a:off x="4625700" y="1375425"/>
            <a:ext cx="4422801" cy="31591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Conditional Phase Shift and Oracle</a:t>
            </a:r>
            <a:endParaRPr/>
          </a:p>
        </p:txBody>
      </p:sp>
      <p:pic>
        <p:nvPicPr>
          <p:cNvPr id="272" name="Shape 272"/>
          <p:cNvPicPr preferRelativeResize="0"/>
          <p:nvPr/>
        </p:nvPicPr>
        <p:blipFill rotWithShape="1">
          <a:blip r:embed="rId3">
            <a:alphaModFix/>
          </a:blip>
          <a:srcRect b="0" l="0" r="14059" t="0"/>
          <a:stretch/>
        </p:blipFill>
        <p:spPr>
          <a:xfrm>
            <a:off x="2060400" y="789500"/>
            <a:ext cx="4376949" cy="2454475"/>
          </a:xfrm>
          <a:prstGeom prst="rect">
            <a:avLst/>
          </a:prstGeom>
          <a:noFill/>
          <a:ln>
            <a:noFill/>
          </a:ln>
        </p:spPr>
      </p:pic>
      <p:pic>
        <p:nvPicPr>
          <p:cNvPr id="273" name="Shape 273"/>
          <p:cNvPicPr preferRelativeResize="0"/>
          <p:nvPr/>
        </p:nvPicPr>
        <p:blipFill>
          <a:blip r:embed="rId4">
            <a:alphaModFix/>
          </a:blip>
          <a:stretch>
            <a:fillRect/>
          </a:stretch>
        </p:blipFill>
        <p:spPr>
          <a:xfrm>
            <a:off x="1799338" y="3316575"/>
            <a:ext cx="5028551" cy="1185675"/>
          </a:xfrm>
          <a:prstGeom prst="rect">
            <a:avLst/>
          </a:prstGeom>
          <a:noFill/>
          <a:ln>
            <a:noFill/>
          </a:ln>
        </p:spPr>
      </p:pic>
      <p:pic>
        <p:nvPicPr>
          <p:cNvPr id="274" name="Shape 274"/>
          <p:cNvPicPr preferRelativeResize="0"/>
          <p:nvPr/>
        </p:nvPicPr>
        <p:blipFill>
          <a:blip r:embed="rId5">
            <a:alphaModFix/>
          </a:blip>
          <a:stretch>
            <a:fillRect/>
          </a:stretch>
        </p:blipFill>
        <p:spPr>
          <a:xfrm>
            <a:off x="1219200" y="4578450"/>
            <a:ext cx="6123953" cy="488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Conditional Phase Shift and Oracle</a:t>
            </a:r>
            <a:endParaRPr/>
          </a:p>
        </p:txBody>
      </p:sp>
      <p:pic>
        <p:nvPicPr>
          <p:cNvPr id="280" name="Shape 280"/>
          <p:cNvPicPr preferRelativeResize="0"/>
          <p:nvPr/>
        </p:nvPicPr>
        <p:blipFill rotWithShape="1">
          <a:blip r:embed="rId3">
            <a:alphaModFix/>
          </a:blip>
          <a:srcRect b="0" l="0" r="14059" t="0"/>
          <a:stretch/>
        </p:blipFill>
        <p:spPr>
          <a:xfrm>
            <a:off x="2060400" y="789500"/>
            <a:ext cx="4376949" cy="2454475"/>
          </a:xfrm>
          <a:prstGeom prst="rect">
            <a:avLst/>
          </a:prstGeom>
          <a:noFill/>
          <a:ln>
            <a:noFill/>
          </a:ln>
        </p:spPr>
      </p:pic>
      <p:pic>
        <p:nvPicPr>
          <p:cNvPr id="281" name="Shape 281"/>
          <p:cNvPicPr preferRelativeResize="0"/>
          <p:nvPr/>
        </p:nvPicPr>
        <p:blipFill>
          <a:blip r:embed="rId4">
            <a:alphaModFix/>
          </a:blip>
          <a:stretch>
            <a:fillRect/>
          </a:stretch>
        </p:blipFill>
        <p:spPr>
          <a:xfrm>
            <a:off x="1371600" y="3320175"/>
            <a:ext cx="5881366" cy="1029675"/>
          </a:xfrm>
          <a:prstGeom prst="rect">
            <a:avLst/>
          </a:prstGeom>
          <a:noFill/>
          <a:ln>
            <a:noFill/>
          </a:ln>
        </p:spPr>
      </p:pic>
      <p:pic>
        <p:nvPicPr>
          <p:cNvPr id="282" name="Shape 282"/>
          <p:cNvPicPr preferRelativeResize="0"/>
          <p:nvPr/>
        </p:nvPicPr>
        <p:blipFill>
          <a:blip r:embed="rId5">
            <a:alphaModFix/>
          </a:blip>
          <a:stretch>
            <a:fillRect/>
          </a:stretch>
        </p:blipFill>
        <p:spPr>
          <a:xfrm>
            <a:off x="1676400" y="4426050"/>
            <a:ext cx="5383135" cy="64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1072238" y="145125"/>
            <a:ext cx="6999523" cy="4853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404325" y="493822"/>
            <a:ext cx="8229600" cy="592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GB" sz="3000"/>
              <a:t>Motivation </a:t>
            </a:r>
            <a:endParaRPr b="0" sz="3000"/>
          </a:p>
        </p:txBody>
      </p:sp>
      <p:sp>
        <p:nvSpPr>
          <p:cNvPr id="86" name="Shape 86"/>
          <p:cNvSpPr txBox="1"/>
          <p:nvPr>
            <p:ph idx="4294967295" type="subTitle"/>
          </p:nvPr>
        </p:nvSpPr>
        <p:spPr>
          <a:xfrm>
            <a:off x="154550" y="1350150"/>
            <a:ext cx="8479500" cy="33438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GB" sz="2200"/>
              <a:t>The progress of Computational power over the last 50 years has been possible through reducing the size of transistors</a:t>
            </a:r>
            <a:endParaRPr sz="2200"/>
          </a:p>
          <a:p>
            <a:pPr indent="-368300" lvl="0" marL="457200" rtl="0" algn="l">
              <a:spcBef>
                <a:spcPts val="0"/>
              </a:spcBef>
              <a:spcAft>
                <a:spcPts val="0"/>
              </a:spcAft>
              <a:buSzPts val="2200"/>
              <a:buChar char="●"/>
            </a:pPr>
            <a:r>
              <a:rPr lang="en-GB" sz="2200"/>
              <a:t>Why </a:t>
            </a:r>
            <a:r>
              <a:rPr lang="en-GB" sz="2200"/>
              <a:t>can't</a:t>
            </a:r>
            <a:r>
              <a:rPr lang="en-GB" sz="2200"/>
              <a:t> this continue?</a:t>
            </a:r>
            <a:endParaRPr sz="2200"/>
          </a:p>
          <a:p>
            <a:pPr indent="0" lvl="0" marL="0" algn="l">
              <a:spcBef>
                <a:spcPts val="600"/>
              </a:spcBef>
              <a:spcAft>
                <a:spcPts val="0"/>
              </a:spcAft>
              <a:buNone/>
            </a:pPr>
            <a:r>
              <a:t/>
            </a:r>
            <a:endParaRPr sz="2200"/>
          </a:p>
        </p:txBody>
      </p:sp>
      <p:sp>
        <p:nvSpPr>
          <p:cNvPr id="87" name="Shape 87"/>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Programme Structures</a:t>
            </a:r>
            <a:endParaRPr/>
          </a:p>
        </p:txBody>
      </p:sp>
      <p:sp>
        <p:nvSpPr>
          <p:cNvPr id="293" name="Shape 293"/>
          <p:cNvSpPr txBox="1"/>
          <p:nvPr>
            <p:ph idx="1" type="body"/>
          </p:nvPr>
        </p:nvSpPr>
        <p:spPr>
          <a:xfrm>
            <a:off x="3660725" y="1138100"/>
            <a:ext cx="4989000" cy="34302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a:t>Our Design Philosophy started with the file structure of the programme. </a:t>
            </a:r>
            <a:endParaRPr/>
          </a:p>
          <a:p>
            <a:pPr indent="0" lvl="0" marL="0">
              <a:spcBef>
                <a:spcPts val="600"/>
              </a:spcBef>
              <a:spcAft>
                <a:spcPts val="0"/>
              </a:spcAft>
              <a:buNone/>
            </a:pPr>
            <a:r>
              <a:rPr lang="en-GB"/>
              <a:t>This was to keep the </a:t>
            </a:r>
            <a:r>
              <a:rPr lang="en-GB"/>
              <a:t>workspace organized</a:t>
            </a:r>
            <a:r>
              <a:rPr lang="en-GB"/>
              <a:t> and to minimise confusion for a third party.</a:t>
            </a:r>
            <a:endParaRPr/>
          </a:p>
          <a:p>
            <a:pPr indent="0" lvl="0" marL="0">
              <a:spcBef>
                <a:spcPts val="600"/>
              </a:spcBef>
              <a:spcAft>
                <a:spcPts val="0"/>
              </a:spcAft>
              <a:buNone/>
            </a:pPr>
            <a:r>
              <a:t/>
            </a:r>
            <a:endParaRPr/>
          </a:p>
        </p:txBody>
      </p:sp>
      <p:pic>
        <p:nvPicPr>
          <p:cNvPr id="294" name="Shape 294"/>
          <p:cNvPicPr preferRelativeResize="0"/>
          <p:nvPr/>
        </p:nvPicPr>
        <p:blipFill rotWithShape="1">
          <a:blip r:embed="rId4">
            <a:alphaModFix/>
          </a:blip>
          <a:srcRect b="69894" l="3392" r="88242" t="10963"/>
          <a:stretch/>
        </p:blipFill>
        <p:spPr>
          <a:xfrm>
            <a:off x="373825" y="1260375"/>
            <a:ext cx="2168175" cy="3307925"/>
          </a:xfrm>
          <a:prstGeom prst="rect">
            <a:avLst/>
          </a:prstGeom>
          <a:noFill/>
          <a:ln cap="flat" cmpd="sng" w="38100">
            <a:solidFill>
              <a:srgbClr val="FFFFFF"/>
            </a:solidFill>
            <a:prstDash val="solid"/>
            <a:round/>
            <a:headEnd len="sm" w="sm" type="none"/>
            <a:tailEnd len="sm" w="sm" type="none"/>
          </a:ln>
        </p:spPr>
      </p:pic>
      <p:sp>
        <p:nvSpPr>
          <p:cNvPr id="295" name="Shape 295"/>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Where it all runs</a:t>
            </a:r>
            <a:endParaRPr/>
          </a:p>
        </p:txBody>
      </p:sp>
      <p:sp>
        <p:nvSpPr>
          <p:cNvPr id="301" name="Shape 301"/>
          <p:cNvSpPr txBox="1"/>
          <p:nvPr>
            <p:ph idx="1" type="body"/>
          </p:nvPr>
        </p:nvSpPr>
        <p:spPr>
          <a:xfrm>
            <a:off x="602075" y="3276275"/>
            <a:ext cx="8094900" cy="1408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a:t>Luckily ours did, and This file is responsible for calling everything else in the programme. </a:t>
            </a:r>
            <a:endParaRPr/>
          </a:p>
        </p:txBody>
      </p:sp>
      <p:pic>
        <p:nvPicPr>
          <p:cNvPr id="302" name="Shape 302"/>
          <p:cNvPicPr preferRelativeResize="0"/>
          <p:nvPr/>
        </p:nvPicPr>
        <p:blipFill>
          <a:blip r:embed="rId4">
            <a:alphaModFix/>
          </a:blip>
          <a:stretch>
            <a:fillRect/>
          </a:stretch>
        </p:blipFill>
        <p:spPr>
          <a:xfrm>
            <a:off x="373825" y="918225"/>
            <a:ext cx="3421150" cy="2410575"/>
          </a:xfrm>
          <a:prstGeom prst="rect">
            <a:avLst/>
          </a:prstGeom>
          <a:noFill/>
          <a:ln cap="flat" cmpd="sng" w="38100">
            <a:solidFill>
              <a:srgbClr val="FFFFFF"/>
            </a:solidFill>
            <a:prstDash val="solid"/>
            <a:round/>
            <a:headEnd len="sm" w="sm" type="none"/>
            <a:tailEnd len="sm" w="sm" type="none"/>
          </a:ln>
        </p:spPr>
      </p:pic>
      <p:pic>
        <p:nvPicPr>
          <p:cNvPr id="303" name="Shape 303"/>
          <p:cNvPicPr preferRelativeResize="0"/>
          <p:nvPr/>
        </p:nvPicPr>
        <p:blipFill rotWithShape="1">
          <a:blip r:embed="rId5">
            <a:alphaModFix/>
          </a:blip>
          <a:srcRect b="45524" l="7489" r="72441" t="22253"/>
          <a:stretch/>
        </p:blipFill>
        <p:spPr>
          <a:xfrm>
            <a:off x="4135450" y="918225"/>
            <a:ext cx="4754193" cy="2410576"/>
          </a:xfrm>
          <a:prstGeom prst="rect">
            <a:avLst/>
          </a:prstGeom>
          <a:noFill/>
          <a:ln>
            <a:noFill/>
          </a:ln>
        </p:spPr>
      </p:pic>
      <p:sp>
        <p:nvSpPr>
          <p:cNvPr id="304" name="Shape 30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Auxiliary</a:t>
            </a:r>
            <a:r>
              <a:rPr lang="en-GB"/>
              <a:t> Files</a:t>
            </a:r>
            <a:endParaRPr/>
          </a:p>
        </p:txBody>
      </p:sp>
      <p:sp>
        <p:nvSpPr>
          <p:cNvPr id="310" name="Shape 310"/>
          <p:cNvSpPr txBox="1"/>
          <p:nvPr>
            <p:ph idx="1" type="body"/>
          </p:nvPr>
        </p:nvSpPr>
        <p:spPr>
          <a:xfrm>
            <a:off x="180925" y="899675"/>
            <a:ext cx="8826600" cy="1267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a:t>These are the two files AuxilliaryClasses.py and Grapher.py that are used to perform extra functions.</a:t>
            </a:r>
            <a:endParaRPr/>
          </a:p>
        </p:txBody>
      </p:sp>
      <p:pic>
        <p:nvPicPr>
          <p:cNvPr id="311" name="Shape 311"/>
          <p:cNvPicPr preferRelativeResize="0"/>
          <p:nvPr/>
        </p:nvPicPr>
        <p:blipFill rotWithShape="1">
          <a:blip r:embed="rId3">
            <a:alphaModFix/>
          </a:blip>
          <a:srcRect b="71601" l="16384" r="45610" t="5518"/>
          <a:stretch/>
        </p:blipFill>
        <p:spPr>
          <a:xfrm>
            <a:off x="552999" y="2270500"/>
            <a:ext cx="4435425" cy="2320025"/>
          </a:xfrm>
          <a:prstGeom prst="rect">
            <a:avLst/>
          </a:prstGeom>
          <a:noFill/>
          <a:ln cap="flat" cmpd="sng" w="38100">
            <a:solidFill>
              <a:srgbClr val="FFFFFF"/>
            </a:solidFill>
            <a:prstDash val="solid"/>
            <a:round/>
            <a:headEnd len="sm" w="sm" type="none"/>
            <a:tailEnd len="sm" w="sm" type="none"/>
          </a:ln>
        </p:spPr>
      </p:pic>
      <p:sp>
        <p:nvSpPr>
          <p:cNvPr id="312" name="Shape 312"/>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
        <p:nvSpPr>
          <p:cNvPr id="313" name="Shape 313"/>
          <p:cNvSpPr txBox="1"/>
          <p:nvPr>
            <p:ph idx="1" type="body"/>
          </p:nvPr>
        </p:nvSpPr>
        <p:spPr>
          <a:xfrm>
            <a:off x="5206325" y="2041250"/>
            <a:ext cx="3633300" cy="26526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These include creating structured test result files as well as manipulating them.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t>The Campaign for 16 Qubits</a:t>
            </a:r>
            <a:endParaRPr sz="3000"/>
          </a:p>
        </p:txBody>
      </p:sp>
      <p:sp>
        <p:nvSpPr>
          <p:cNvPr id="319" name="Shape 319"/>
          <p:cNvSpPr txBox="1"/>
          <p:nvPr>
            <p:ph idx="1" type="body"/>
          </p:nvPr>
        </p:nvSpPr>
        <p:spPr>
          <a:xfrm>
            <a:off x="437650" y="1125000"/>
            <a:ext cx="4291200" cy="1816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GB" sz="2200"/>
              <a:t>Hard limits were reached when Grover’s Algorithm was implemented on a 16 qubit simulation. </a:t>
            </a:r>
            <a:endParaRPr sz="2200"/>
          </a:p>
        </p:txBody>
      </p:sp>
      <p:pic>
        <p:nvPicPr>
          <p:cNvPr id="320" name="Shape 320"/>
          <p:cNvPicPr preferRelativeResize="0"/>
          <p:nvPr/>
        </p:nvPicPr>
        <p:blipFill>
          <a:blip r:embed="rId3">
            <a:alphaModFix/>
          </a:blip>
          <a:stretch>
            <a:fillRect/>
          </a:stretch>
        </p:blipFill>
        <p:spPr>
          <a:xfrm>
            <a:off x="5039625" y="910863"/>
            <a:ext cx="3636800" cy="2244775"/>
          </a:xfrm>
          <a:prstGeom prst="rect">
            <a:avLst/>
          </a:prstGeom>
          <a:noFill/>
          <a:ln cap="flat" cmpd="sng" w="38100">
            <a:solidFill>
              <a:srgbClr val="FFFFFF"/>
            </a:solidFill>
            <a:prstDash val="solid"/>
            <a:round/>
            <a:headEnd len="sm" w="sm" type="none"/>
            <a:tailEnd len="sm" w="sm" type="none"/>
          </a:ln>
        </p:spPr>
      </p:pic>
      <p:pic>
        <p:nvPicPr>
          <p:cNvPr id="321" name="Shape 321"/>
          <p:cNvPicPr preferRelativeResize="0"/>
          <p:nvPr/>
        </p:nvPicPr>
        <p:blipFill rotWithShape="1">
          <a:blip r:embed="rId4">
            <a:alphaModFix/>
          </a:blip>
          <a:srcRect b="39854" l="1399" r="6553" t="17642"/>
          <a:stretch/>
        </p:blipFill>
        <p:spPr>
          <a:xfrm>
            <a:off x="437563" y="2810600"/>
            <a:ext cx="4291373" cy="1883250"/>
          </a:xfrm>
          <a:prstGeom prst="rect">
            <a:avLst/>
          </a:prstGeom>
          <a:noFill/>
          <a:ln>
            <a:noFill/>
          </a:ln>
        </p:spPr>
      </p:pic>
      <p:sp>
        <p:nvSpPr>
          <p:cNvPr id="322" name="Shape 322"/>
          <p:cNvSpPr txBox="1"/>
          <p:nvPr/>
        </p:nvSpPr>
        <p:spPr>
          <a:xfrm>
            <a:off x="4928125" y="3284825"/>
            <a:ext cx="4071000" cy="1205400"/>
          </a:xfrm>
          <a:prstGeom prst="rect">
            <a:avLst/>
          </a:prstGeom>
          <a:noFill/>
          <a:ln>
            <a:noFill/>
          </a:ln>
        </p:spPr>
        <p:txBody>
          <a:bodyPr anchorCtr="0" anchor="ctr" bIns="91425" lIns="91425" spcFirstLastPara="1" rIns="91425" wrap="square" tIns="91425">
            <a:noAutofit/>
          </a:bodyPr>
          <a:lstStyle/>
          <a:p>
            <a:pPr indent="0" lvl="0" marL="0" rtl="0">
              <a:spcBef>
                <a:spcPts val="600"/>
              </a:spcBef>
              <a:spcAft>
                <a:spcPts val="0"/>
              </a:spcAft>
              <a:buNone/>
            </a:pPr>
            <a:r>
              <a:rPr lang="en-GB" sz="2500">
                <a:solidFill>
                  <a:schemeClr val="lt1"/>
                </a:solidFill>
                <a:latin typeface="Cousine"/>
                <a:ea typeface="Cousine"/>
                <a:cs typeface="Cousine"/>
                <a:sym typeface="Cousine"/>
              </a:rPr>
              <a:t>32Gb of RAM was still not enough to simulate this number in a timely manner.</a:t>
            </a:r>
            <a:endParaRPr/>
          </a:p>
        </p:txBody>
      </p:sp>
      <p:sp>
        <p:nvSpPr>
          <p:cNvPr id="323" name="Shape 323"/>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Grover’s Algorithm Results</a:t>
            </a:r>
            <a:endParaRPr/>
          </a:p>
        </p:txBody>
      </p:sp>
      <p:sp>
        <p:nvSpPr>
          <p:cNvPr id="329" name="Shape 329"/>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Quantum Simulation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Clr>
                <a:schemeClr val="dk1"/>
              </a:buClr>
              <a:buSzPts val="1100"/>
              <a:buFont typeface="Arial"/>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a:p>
            <a:pPr indent="0" lvl="0" marL="0" rtl="0">
              <a:lnSpc>
                <a:spcPct val="115000"/>
              </a:lnSpc>
              <a:spcBef>
                <a:spcPts val="0"/>
              </a:spcBef>
              <a:spcAft>
                <a:spcPts val="0"/>
              </a:spcAft>
              <a:buClr>
                <a:schemeClr val="dk1"/>
              </a:buClr>
              <a:buSzPts val="1100"/>
              <a:buFont typeface="Arial"/>
              <a:buNone/>
            </a:pPr>
            <a:r>
              <a:t/>
            </a:r>
            <a:endParaRPr>
              <a:solidFill>
                <a:srgbClr val="FFFFFF"/>
              </a:solidFill>
              <a:latin typeface="Cousine"/>
              <a:ea typeface="Cousine"/>
              <a:cs typeface="Cousine"/>
              <a:sym typeface="Cousine"/>
            </a:endParaRPr>
          </a:p>
        </p:txBody>
      </p:sp>
      <p:pic>
        <p:nvPicPr>
          <p:cNvPr id="335" name="Shape 335"/>
          <p:cNvPicPr preferRelativeResize="0"/>
          <p:nvPr/>
        </p:nvPicPr>
        <p:blipFill rotWithShape="1">
          <a:blip r:embed="rId3">
            <a:alphaModFix/>
          </a:blip>
          <a:srcRect b="55203" l="0" r="0" t="0"/>
          <a:stretch/>
        </p:blipFill>
        <p:spPr>
          <a:xfrm>
            <a:off x="138713" y="1124850"/>
            <a:ext cx="8865826" cy="2893800"/>
          </a:xfrm>
          <a:prstGeom prst="rect">
            <a:avLst/>
          </a:prstGeom>
          <a:noFill/>
          <a:ln>
            <a:noFill/>
          </a:ln>
        </p:spPr>
      </p:pic>
      <p:sp>
        <p:nvSpPr>
          <p:cNvPr id="336" name="Shape 336"/>
          <p:cNvSpPr txBox="1"/>
          <p:nvPr>
            <p:ph type="title"/>
          </p:nvPr>
        </p:nvSpPr>
        <p:spPr>
          <a:xfrm>
            <a:off x="138725" y="290625"/>
            <a:ext cx="88659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5-qubit Simulation - Excessive Cycles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a:p>
            <a:pPr indent="0" lvl="0" marL="0" rtl="0">
              <a:lnSpc>
                <a:spcPct val="115000"/>
              </a:lnSpc>
              <a:spcBef>
                <a:spcPts val="0"/>
              </a:spcBef>
              <a:spcAft>
                <a:spcPts val="0"/>
              </a:spcAft>
              <a:buNone/>
            </a:pPr>
            <a:r>
              <a:t/>
            </a:r>
            <a:endParaRPr>
              <a:solidFill>
                <a:srgbClr val="FFFFFF"/>
              </a:solidFill>
              <a:latin typeface="Cousine"/>
              <a:ea typeface="Cousine"/>
              <a:cs typeface="Cousine"/>
              <a:sym typeface="Cousine"/>
            </a:endParaRPr>
          </a:p>
        </p:txBody>
      </p:sp>
      <p:pic>
        <p:nvPicPr>
          <p:cNvPr id="342" name="Shape 342"/>
          <p:cNvPicPr preferRelativeResize="0"/>
          <p:nvPr/>
        </p:nvPicPr>
        <p:blipFill rotWithShape="1">
          <a:blip r:embed="rId3">
            <a:alphaModFix/>
          </a:blip>
          <a:srcRect b="0" l="0" r="0" t="44444"/>
          <a:stretch/>
        </p:blipFill>
        <p:spPr>
          <a:xfrm>
            <a:off x="123525" y="771075"/>
            <a:ext cx="8896950" cy="3601349"/>
          </a:xfrm>
          <a:prstGeom prst="rect">
            <a:avLst/>
          </a:prstGeom>
          <a:noFill/>
          <a:ln>
            <a:noFill/>
          </a:ln>
        </p:spPr>
      </p:pic>
      <p:sp>
        <p:nvSpPr>
          <p:cNvPr id="343" name="Shape 343"/>
          <p:cNvSpPr txBox="1"/>
          <p:nvPr>
            <p:ph type="title"/>
          </p:nvPr>
        </p:nvSpPr>
        <p:spPr>
          <a:xfrm>
            <a:off x="138725" y="290625"/>
            <a:ext cx="88659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5-qubit Simulation - Excessive Cycles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Shape 348"/>
          <p:cNvPicPr preferRelativeResize="0"/>
          <p:nvPr/>
        </p:nvPicPr>
        <p:blipFill rotWithShape="1">
          <a:blip r:embed="rId3">
            <a:alphaModFix/>
          </a:blip>
          <a:srcRect b="3698" l="0" r="0" t="0"/>
          <a:stretch/>
        </p:blipFill>
        <p:spPr>
          <a:xfrm>
            <a:off x="555100" y="152400"/>
            <a:ext cx="6519049" cy="4659900"/>
          </a:xfrm>
          <a:prstGeom prst="rect">
            <a:avLst/>
          </a:prstGeom>
          <a:noFill/>
          <a:ln>
            <a:noFill/>
          </a:ln>
        </p:spPr>
      </p:pic>
      <p:pic>
        <p:nvPicPr>
          <p:cNvPr id="349" name="Shape 349"/>
          <p:cNvPicPr preferRelativeResize="0"/>
          <p:nvPr/>
        </p:nvPicPr>
        <p:blipFill rotWithShape="1">
          <a:blip r:embed="rId3">
            <a:alphaModFix/>
          </a:blip>
          <a:srcRect b="0" l="41874" r="36932" t="95527"/>
          <a:stretch/>
        </p:blipFill>
        <p:spPr>
          <a:xfrm>
            <a:off x="6824700" y="4401250"/>
            <a:ext cx="1381600" cy="216400"/>
          </a:xfrm>
          <a:prstGeom prst="rect">
            <a:avLst/>
          </a:prstGeom>
          <a:noFill/>
          <a:ln>
            <a:noFill/>
          </a:ln>
        </p:spPr>
      </p:pic>
      <p:sp>
        <p:nvSpPr>
          <p:cNvPr id="350" name="Shape 35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Real Quantum Computers and Grover’s Algorithm</a:t>
            </a:r>
            <a:endParaRPr/>
          </a:p>
        </p:txBody>
      </p:sp>
      <p:sp>
        <p:nvSpPr>
          <p:cNvPr id="356" name="Shape 356"/>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Applied Quantum Computing</a:t>
            </a:r>
            <a:endParaRPr/>
          </a:p>
        </p:txBody>
      </p:sp>
      <p:sp>
        <p:nvSpPr>
          <p:cNvPr id="357" name="Shape 357"/>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Physical 3-qubit Grover’s Algorithm</a:t>
            </a:r>
            <a:endParaRPr/>
          </a:p>
        </p:txBody>
      </p:sp>
      <p:sp>
        <p:nvSpPr>
          <p:cNvPr id="363" name="Shape 363"/>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Grover’s algorithm can be implemented on a classical computer relatively easily but is a much greater challenge for a quantum computer.</a:t>
            </a:r>
            <a:endParaRPr/>
          </a:p>
          <a:p>
            <a:pPr indent="0" lvl="0" marL="0" rtl="0">
              <a:spcBef>
                <a:spcPts val="600"/>
              </a:spcBef>
              <a:spcAft>
                <a:spcPts val="0"/>
              </a:spcAft>
              <a:buNone/>
            </a:pPr>
            <a:r>
              <a:t/>
            </a:r>
            <a:endParaRPr/>
          </a:p>
          <a:p>
            <a:pPr indent="-387350" lvl="0" marL="457200">
              <a:spcBef>
                <a:spcPts val="600"/>
              </a:spcBef>
              <a:spcAft>
                <a:spcPts val="0"/>
              </a:spcAft>
              <a:buSzPts val="2500"/>
              <a:buChar char="▪"/>
            </a:pPr>
            <a:r>
              <a:rPr lang="en-GB"/>
              <a:t>In 2017, Grover’s Algorithm was implemented using a three qubit system.</a:t>
            </a:r>
            <a:endParaRPr/>
          </a:p>
        </p:txBody>
      </p:sp>
      <p:sp>
        <p:nvSpPr>
          <p:cNvPr id="364" name="Shape 36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Shape 92"/>
          <p:cNvPicPr preferRelativeResize="0"/>
          <p:nvPr/>
        </p:nvPicPr>
        <p:blipFill rotWithShape="1">
          <a:blip r:embed="rId3">
            <a:alphaModFix/>
          </a:blip>
          <a:srcRect b="4122" l="0" r="0" t="0"/>
          <a:stretch/>
        </p:blipFill>
        <p:spPr>
          <a:xfrm>
            <a:off x="998475" y="143075"/>
            <a:ext cx="7146302" cy="4601276"/>
          </a:xfrm>
          <a:prstGeom prst="rect">
            <a:avLst/>
          </a:prstGeom>
          <a:noFill/>
          <a:ln>
            <a:noFill/>
          </a:ln>
        </p:spPr>
      </p:pic>
      <p:sp>
        <p:nvSpPr>
          <p:cNvPr id="93" name="Shape 93"/>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pic>
        <p:nvPicPr>
          <p:cNvPr id="94" name="Shape 94"/>
          <p:cNvPicPr preferRelativeResize="0"/>
          <p:nvPr/>
        </p:nvPicPr>
        <p:blipFill rotWithShape="1">
          <a:blip r:embed="rId3">
            <a:alphaModFix/>
          </a:blip>
          <a:srcRect b="0" l="51338" r="40547" t="95844"/>
          <a:stretch/>
        </p:blipFill>
        <p:spPr>
          <a:xfrm>
            <a:off x="8144776" y="4458200"/>
            <a:ext cx="579874" cy="1994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371" name="Shape 371"/>
          <p:cNvPicPr preferRelativeResize="0"/>
          <p:nvPr/>
        </p:nvPicPr>
        <p:blipFill rotWithShape="1">
          <a:blip r:embed="rId3">
            <a:alphaModFix/>
          </a:blip>
          <a:srcRect b="8336" l="0" r="0" t="7367"/>
          <a:stretch/>
        </p:blipFill>
        <p:spPr>
          <a:xfrm>
            <a:off x="0" y="0"/>
            <a:ext cx="9144000" cy="5135500"/>
          </a:xfrm>
          <a:prstGeom prst="rect">
            <a:avLst/>
          </a:prstGeom>
          <a:noFill/>
          <a:ln>
            <a:noFill/>
          </a:ln>
        </p:spPr>
      </p:pic>
      <p:sp>
        <p:nvSpPr>
          <p:cNvPr id="372" name="Shape 372"/>
          <p:cNvSpPr/>
          <p:nvPr/>
        </p:nvSpPr>
        <p:spPr>
          <a:xfrm>
            <a:off x="283800" y="1125000"/>
            <a:ext cx="2535900" cy="158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Shape 373"/>
          <p:cNvSpPr txBox="1"/>
          <p:nvPr/>
        </p:nvSpPr>
        <p:spPr>
          <a:xfrm>
            <a:off x="-266700" y="1377175"/>
            <a:ext cx="36369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ousine"/>
                <a:ea typeface="Cousine"/>
                <a:cs typeface="Cousine"/>
                <a:sym typeface="Cousine"/>
              </a:rPr>
              <a:t>Laser</a:t>
            </a:r>
            <a:endParaRPr sz="2500">
              <a:solidFill>
                <a:srgbClr val="FFFFFF"/>
              </a:solidFill>
              <a:latin typeface="Cousine"/>
              <a:ea typeface="Cousine"/>
              <a:cs typeface="Cousine"/>
              <a:sym typeface="Cousine"/>
            </a:endParaRPr>
          </a:p>
          <a:p>
            <a:pPr indent="0" lvl="0" marL="0" rtl="0" algn="ctr">
              <a:spcBef>
                <a:spcPts val="0"/>
              </a:spcBef>
              <a:spcAft>
                <a:spcPts val="0"/>
              </a:spcAft>
              <a:buNone/>
            </a:pPr>
            <a:r>
              <a:rPr lang="en-GB" sz="2500">
                <a:solidFill>
                  <a:srgbClr val="FFFFFF"/>
                </a:solidFill>
                <a:latin typeface="Cousine"/>
                <a:ea typeface="Cousine"/>
                <a:cs typeface="Cousine"/>
                <a:sym typeface="Cousine"/>
              </a:rPr>
              <a:t>Computing</a:t>
            </a:r>
            <a:endParaRPr sz="2500">
              <a:solidFill>
                <a:srgbClr val="FFFFFF"/>
              </a:solidFill>
              <a:latin typeface="Cousine"/>
              <a:ea typeface="Cousine"/>
              <a:cs typeface="Cousine"/>
              <a:sym typeface="Cousine"/>
            </a:endParaRPr>
          </a:p>
        </p:txBody>
      </p:sp>
      <p:sp>
        <p:nvSpPr>
          <p:cNvPr id="374" name="Shape 374"/>
          <p:cNvSpPr txBox="1"/>
          <p:nvPr/>
        </p:nvSpPr>
        <p:spPr>
          <a:xfrm>
            <a:off x="0" y="480430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a:t>
            </a:r>
            <a:r>
              <a:rPr lang="en-GB">
                <a:latin typeface="Cousine"/>
                <a:ea typeface="Cousine"/>
                <a:cs typeface="Cousine"/>
                <a:sym typeface="Cousine"/>
              </a:rPr>
              <a:t>Ewan</a:t>
            </a:r>
            <a:r>
              <a:rPr lang="en-GB">
                <a:solidFill>
                  <a:srgbClr val="FFFFFF"/>
                </a:solidFill>
                <a:latin typeface="Cousine"/>
                <a:ea typeface="Cousine"/>
                <a:cs typeface="Cousine"/>
                <a:sym typeface="Cousine"/>
              </a:rPr>
              <a:t> Morrison </a:t>
            </a:r>
            <a:r>
              <a:rPr lang="en-GB">
                <a:latin typeface="Cousine"/>
                <a:ea typeface="Cousine"/>
                <a:cs typeface="Cousine"/>
                <a:sym typeface="Cousine"/>
              </a:rPr>
              <a:t>● Alasdair</a:t>
            </a:r>
            <a:r>
              <a:rPr lang="en-GB">
                <a:solidFill>
                  <a:srgbClr val="FFFFFF"/>
                </a:solidFill>
                <a:latin typeface="Cousine"/>
                <a:ea typeface="Cousine"/>
                <a:cs typeface="Cousine"/>
                <a:sym typeface="Cousine"/>
              </a:rPr>
              <a:t> Reid ● Jake Smith</a:t>
            </a:r>
            <a:endParaRPr>
              <a:solidFill>
                <a:srgbClr val="FFFFFF"/>
              </a:solidFill>
              <a:latin typeface="Cousine"/>
              <a:ea typeface="Cousine"/>
              <a:cs typeface="Cousine"/>
              <a:sym typeface="Cousin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3-qubit Computer Results</a:t>
            </a:r>
            <a:endParaRPr/>
          </a:p>
        </p:txBody>
      </p:sp>
      <p:sp>
        <p:nvSpPr>
          <p:cNvPr id="380" name="Shape 380"/>
          <p:cNvSpPr txBox="1"/>
          <p:nvPr>
            <p:ph idx="1" type="body"/>
          </p:nvPr>
        </p:nvSpPr>
        <p:spPr>
          <a:xfrm>
            <a:off x="343225" y="986538"/>
            <a:ext cx="82908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The comparison between quantum and classical was made after one iteration. Quantum:   78.125%                               Classical: 25.000% - Choosing ¼ states.</a:t>
            </a:r>
            <a:endParaRPr/>
          </a:p>
          <a:p>
            <a:pPr indent="0" lvl="0" marL="0" rtl="0">
              <a:spcBef>
                <a:spcPts val="600"/>
              </a:spcBef>
              <a:spcAft>
                <a:spcPts val="0"/>
              </a:spcAft>
              <a:buNone/>
            </a:pPr>
            <a:r>
              <a:t/>
            </a:r>
            <a:endParaRPr/>
          </a:p>
          <a:p>
            <a:pPr indent="-387350" lvl="0" marL="457200" rtl="0">
              <a:spcBef>
                <a:spcPts val="600"/>
              </a:spcBef>
              <a:spcAft>
                <a:spcPts val="0"/>
              </a:spcAft>
              <a:buSzPts val="2500"/>
              <a:buChar char="▪"/>
            </a:pPr>
            <a:r>
              <a:rPr lang="en-GB"/>
              <a:t>Searching for 1 of 2 desired states had a 100% success rate using quantum computation methods and 50% classically.</a:t>
            </a:r>
            <a:endParaRPr/>
          </a:p>
        </p:txBody>
      </p:sp>
      <p:sp>
        <p:nvSpPr>
          <p:cNvPr id="381" name="Shape 381"/>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Future of Quantum Computation</a:t>
            </a:r>
            <a:endParaRPr/>
          </a:p>
        </p:txBody>
      </p:sp>
      <p:sp>
        <p:nvSpPr>
          <p:cNvPr id="387" name="Shape 387"/>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Applied Quantum Computing</a:t>
            </a:r>
            <a:endParaRPr/>
          </a:p>
        </p:txBody>
      </p:sp>
      <p:sp>
        <p:nvSpPr>
          <p:cNvPr id="388" name="Shape 388"/>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Scalable Quantum Computer</a:t>
            </a:r>
            <a:endParaRPr/>
          </a:p>
        </p:txBody>
      </p:sp>
      <p:sp>
        <p:nvSpPr>
          <p:cNvPr id="394" name="Shape 394"/>
          <p:cNvSpPr txBox="1"/>
          <p:nvPr>
            <p:ph idx="1" type="body"/>
          </p:nvPr>
        </p:nvSpPr>
        <p:spPr>
          <a:xfrm>
            <a:off x="343225" y="918225"/>
            <a:ext cx="82908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The prospect of a large-scale quantum computer has been an exciting one for quite some time.</a:t>
            </a:r>
            <a:endParaRPr/>
          </a:p>
          <a:p>
            <a:pPr indent="-387350" lvl="0" marL="457200">
              <a:spcBef>
                <a:spcPts val="0"/>
              </a:spcBef>
              <a:spcAft>
                <a:spcPts val="0"/>
              </a:spcAft>
              <a:buSzPts val="2500"/>
              <a:buChar char="▪"/>
            </a:pPr>
            <a:r>
              <a:rPr lang="en-GB"/>
              <a:t>Last year a group predominantly from the University of Surrey proposed a blueprint for a fully modular large-scale machine capable of reaching  nearly arbitrary large computational processing powers</a:t>
            </a:r>
            <a:endParaRPr/>
          </a:p>
        </p:txBody>
      </p:sp>
      <p:sp>
        <p:nvSpPr>
          <p:cNvPr id="395" name="Shape 395"/>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Shape 400"/>
          <p:cNvPicPr preferRelativeResize="0"/>
          <p:nvPr/>
        </p:nvPicPr>
        <p:blipFill rotWithShape="1">
          <a:blip r:embed="rId3">
            <a:alphaModFix/>
          </a:blip>
          <a:srcRect b="47187" l="0" r="0" t="0"/>
          <a:stretch/>
        </p:blipFill>
        <p:spPr>
          <a:xfrm>
            <a:off x="181563" y="937250"/>
            <a:ext cx="8780876" cy="3897476"/>
          </a:xfrm>
          <a:prstGeom prst="rect">
            <a:avLst/>
          </a:prstGeom>
          <a:noFill/>
          <a:ln>
            <a:noFill/>
          </a:ln>
        </p:spPr>
      </p:pic>
      <p:sp>
        <p:nvSpPr>
          <p:cNvPr id="401" name="Shape 401"/>
          <p:cNvSpPr txBox="1"/>
          <p:nvPr/>
        </p:nvSpPr>
        <p:spPr>
          <a:xfrm>
            <a:off x="5527425" y="0"/>
            <a:ext cx="3616200" cy="39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FFFFFF"/>
                </a:solidFill>
                <a:latin typeface="Cousine"/>
                <a:ea typeface="Cousine"/>
                <a:cs typeface="Cousine"/>
                <a:sym typeface="Cousine"/>
              </a:rPr>
              <a:t>B. Lekitsch et al. (2017)</a:t>
            </a:r>
            <a:endParaRPr sz="1800">
              <a:solidFill>
                <a:srgbClr val="FFFFFF"/>
              </a:solidFill>
              <a:latin typeface="Cousine"/>
              <a:ea typeface="Cousine"/>
              <a:cs typeface="Cousine"/>
              <a:sym typeface="Cousine"/>
            </a:endParaRPr>
          </a:p>
        </p:txBody>
      </p:sp>
      <p:sp>
        <p:nvSpPr>
          <p:cNvPr id="402" name="Shape 402"/>
          <p:cNvSpPr txBox="1"/>
          <p:nvPr>
            <p:ph type="title"/>
          </p:nvPr>
        </p:nvSpPr>
        <p:spPr>
          <a:xfrm>
            <a:off x="457213" y="230372"/>
            <a:ext cx="82296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X-Junction (1)</a:t>
            </a:r>
            <a:endParaRPr/>
          </a:p>
        </p:txBody>
      </p:sp>
      <p:sp>
        <p:nvSpPr>
          <p:cNvPr id="403" name="Shape 403"/>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Shape 408"/>
          <p:cNvPicPr preferRelativeResize="0"/>
          <p:nvPr/>
        </p:nvPicPr>
        <p:blipFill rotWithShape="1">
          <a:blip r:embed="rId3">
            <a:alphaModFix/>
          </a:blip>
          <a:srcRect b="0" l="0" r="7321" t="52660"/>
          <a:stretch/>
        </p:blipFill>
        <p:spPr>
          <a:xfrm>
            <a:off x="664363" y="1137150"/>
            <a:ext cx="7815275" cy="3355249"/>
          </a:xfrm>
          <a:prstGeom prst="rect">
            <a:avLst/>
          </a:prstGeom>
          <a:noFill/>
          <a:ln>
            <a:noFill/>
          </a:ln>
        </p:spPr>
      </p:pic>
      <p:sp>
        <p:nvSpPr>
          <p:cNvPr id="409" name="Shape 409"/>
          <p:cNvSpPr txBox="1"/>
          <p:nvPr>
            <p:ph type="title"/>
          </p:nvPr>
        </p:nvSpPr>
        <p:spPr>
          <a:xfrm>
            <a:off x="457213" y="230372"/>
            <a:ext cx="8229600" cy="62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X-Junction (2)</a:t>
            </a:r>
            <a:endParaRPr/>
          </a:p>
        </p:txBody>
      </p:sp>
      <p:sp>
        <p:nvSpPr>
          <p:cNvPr id="410" name="Shape 410"/>
          <p:cNvSpPr txBox="1"/>
          <p:nvPr/>
        </p:nvSpPr>
        <p:spPr>
          <a:xfrm>
            <a:off x="5527425" y="0"/>
            <a:ext cx="3616200" cy="39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FFFFFF"/>
                </a:solidFill>
                <a:latin typeface="Cousine"/>
                <a:ea typeface="Cousine"/>
                <a:cs typeface="Cousine"/>
                <a:sym typeface="Cousine"/>
              </a:rPr>
              <a:t>B. Lekitsch et al. (2017)</a:t>
            </a:r>
            <a:endParaRPr sz="1800">
              <a:solidFill>
                <a:srgbClr val="FFFFFF"/>
              </a:solidFill>
              <a:latin typeface="Cousine"/>
              <a:ea typeface="Cousine"/>
              <a:cs typeface="Cousine"/>
              <a:sym typeface="Cousine"/>
            </a:endParaRPr>
          </a:p>
        </p:txBody>
      </p:sp>
      <p:sp>
        <p:nvSpPr>
          <p:cNvPr id="411" name="Shape 411"/>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Atomic Ions</a:t>
            </a:r>
            <a:endParaRPr/>
          </a:p>
        </p:txBody>
      </p:sp>
      <p:sp>
        <p:nvSpPr>
          <p:cNvPr id="417" name="Shape 417"/>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7350" lvl="0" marL="457200" rtl="0">
              <a:spcBef>
                <a:spcPts val="600"/>
              </a:spcBef>
              <a:spcAft>
                <a:spcPts val="0"/>
              </a:spcAft>
              <a:buSzPts val="2500"/>
              <a:buChar char="▪"/>
            </a:pPr>
            <a:r>
              <a:rPr lang="en-GB"/>
              <a:t>A separate research group has identified </a:t>
            </a:r>
            <a:r>
              <a:rPr baseline="30000" lang="en-GB"/>
              <a:t>43</a:t>
            </a:r>
            <a:r>
              <a:rPr lang="en-GB"/>
              <a:t>Ca</a:t>
            </a:r>
            <a:r>
              <a:rPr baseline="30000" lang="en-GB"/>
              <a:t>+ </a:t>
            </a:r>
            <a:r>
              <a:rPr lang="en-GB">
                <a:solidFill>
                  <a:schemeClr val="lt1"/>
                </a:solidFill>
              </a:rPr>
              <a:t>ions as suitable candidates.</a:t>
            </a:r>
            <a:endParaRPr>
              <a:solidFill>
                <a:schemeClr val="lt1"/>
              </a:solidFill>
            </a:endParaRPr>
          </a:p>
          <a:p>
            <a:pPr indent="0" lvl="0" marL="0" rtl="0">
              <a:spcBef>
                <a:spcPts val="600"/>
              </a:spcBef>
              <a:spcAft>
                <a:spcPts val="0"/>
              </a:spcAft>
              <a:buNone/>
            </a:pPr>
            <a:r>
              <a:t/>
            </a:r>
            <a:endParaRPr>
              <a:solidFill>
                <a:schemeClr val="lt1"/>
              </a:solidFill>
            </a:endParaRPr>
          </a:p>
          <a:p>
            <a:pPr indent="-387350" lvl="0" marL="457200" rtl="0">
              <a:spcBef>
                <a:spcPts val="600"/>
              </a:spcBef>
              <a:spcAft>
                <a:spcPts val="0"/>
              </a:spcAft>
              <a:buClr>
                <a:schemeClr val="lt1"/>
              </a:buClr>
              <a:buSzPts val="2500"/>
              <a:buChar char="▪"/>
            </a:pPr>
            <a:r>
              <a:rPr lang="en-GB">
                <a:solidFill>
                  <a:schemeClr val="lt1"/>
                </a:solidFill>
              </a:rPr>
              <a:t>Easily </a:t>
            </a:r>
            <a:r>
              <a:rPr lang="en-GB">
                <a:solidFill>
                  <a:schemeClr val="lt1"/>
                </a:solidFill>
              </a:rPr>
              <a:t>discernible</a:t>
            </a:r>
            <a:r>
              <a:rPr lang="en-GB">
                <a:solidFill>
                  <a:schemeClr val="lt1"/>
                </a:solidFill>
              </a:rPr>
              <a:t> hyperfine states, and can be trapped using radiofrequency electric fields. This solves a multitude of common noise problems.</a:t>
            </a:r>
            <a:endParaRPr>
              <a:solidFill>
                <a:schemeClr val="lt1"/>
              </a:solidFill>
            </a:endParaRPr>
          </a:p>
        </p:txBody>
      </p:sp>
      <p:sp>
        <p:nvSpPr>
          <p:cNvPr id="418" name="Shape 418"/>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Design Scalability</a:t>
            </a:r>
            <a:endParaRPr/>
          </a:p>
        </p:txBody>
      </p:sp>
      <p:sp>
        <p:nvSpPr>
          <p:cNvPr id="424" name="Shape 424"/>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425" name="Shape 425"/>
          <p:cNvPicPr preferRelativeResize="0"/>
          <p:nvPr/>
        </p:nvPicPr>
        <p:blipFill rotWithShape="1">
          <a:blip r:embed="rId3">
            <a:alphaModFix/>
          </a:blip>
          <a:srcRect b="0" l="18213" r="0" t="0"/>
          <a:stretch/>
        </p:blipFill>
        <p:spPr>
          <a:xfrm>
            <a:off x="0" y="0"/>
            <a:ext cx="9144001" cy="5143500"/>
          </a:xfrm>
          <a:prstGeom prst="rect">
            <a:avLst/>
          </a:prstGeom>
          <a:noFill/>
          <a:ln>
            <a:noFill/>
          </a:ln>
        </p:spPr>
      </p:pic>
      <p:sp>
        <p:nvSpPr>
          <p:cNvPr id="426" name="Shape 426"/>
          <p:cNvSpPr/>
          <p:nvPr/>
        </p:nvSpPr>
        <p:spPr>
          <a:xfrm>
            <a:off x="1512850" y="3300550"/>
            <a:ext cx="2535900" cy="158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txBox="1"/>
          <p:nvPr/>
        </p:nvSpPr>
        <p:spPr>
          <a:xfrm>
            <a:off x="962350" y="3552725"/>
            <a:ext cx="36369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Cousine"/>
                <a:ea typeface="Cousine"/>
                <a:cs typeface="Cousine"/>
                <a:sym typeface="Cousine"/>
              </a:rPr>
              <a:t>Design</a:t>
            </a:r>
            <a:endParaRPr sz="2500">
              <a:solidFill>
                <a:srgbClr val="FFFFFF"/>
              </a:solidFill>
              <a:latin typeface="Cousine"/>
              <a:ea typeface="Cousine"/>
              <a:cs typeface="Cousine"/>
              <a:sym typeface="Cousine"/>
            </a:endParaRPr>
          </a:p>
          <a:p>
            <a:pPr indent="0" lvl="0" marL="0" algn="ctr">
              <a:spcBef>
                <a:spcPts val="0"/>
              </a:spcBef>
              <a:spcAft>
                <a:spcPts val="0"/>
              </a:spcAft>
              <a:buNone/>
            </a:pPr>
            <a:r>
              <a:rPr lang="en-GB" sz="2500">
                <a:solidFill>
                  <a:srgbClr val="FFFFFF"/>
                </a:solidFill>
                <a:latin typeface="Cousine"/>
                <a:ea typeface="Cousine"/>
                <a:cs typeface="Cousine"/>
                <a:sym typeface="Cousine"/>
              </a:rPr>
              <a:t>Scalability</a:t>
            </a:r>
            <a:endParaRPr sz="2500">
              <a:solidFill>
                <a:srgbClr val="FFFFFF"/>
              </a:solidFill>
              <a:latin typeface="Cousine"/>
              <a:ea typeface="Cousine"/>
              <a:cs typeface="Cousine"/>
              <a:sym typeface="Cousine"/>
            </a:endParaRPr>
          </a:p>
        </p:txBody>
      </p:sp>
      <p:sp>
        <p:nvSpPr>
          <p:cNvPr id="428" name="Shape 428"/>
          <p:cNvSpPr txBox="1"/>
          <p:nvPr/>
        </p:nvSpPr>
        <p:spPr>
          <a:xfrm>
            <a:off x="0" y="481230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ousine"/>
                <a:ea typeface="Cousine"/>
                <a:cs typeface="Cousine"/>
                <a:sym typeface="Cousine"/>
              </a:rPr>
              <a:t>Agnibho Chattarji ● Fidel Elie ● Ewan Morrison ● Alasdair Reid ● Jake Smith</a:t>
            </a:r>
            <a:endParaRPr>
              <a:latin typeface="Cousine"/>
              <a:ea typeface="Cousine"/>
              <a:cs typeface="Cousine"/>
              <a:sym typeface="Cousin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Conclusion</a:t>
            </a:r>
            <a:endParaRPr/>
          </a:p>
        </p:txBody>
      </p:sp>
      <p:sp>
        <p:nvSpPr>
          <p:cNvPr id="434" name="Shape 434"/>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
        <p:nvSpPr>
          <p:cNvPr id="435" name="Shape 435"/>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GB" sz="3000"/>
              <a:t>Classical Computing</a:t>
            </a:r>
            <a:endParaRPr b="0" sz="3000"/>
          </a:p>
        </p:txBody>
      </p:sp>
      <p:sp>
        <p:nvSpPr>
          <p:cNvPr id="100" name="Shape 100"/>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68300" lvl="0" marL="457200" rtl="0">
              <a:spcBef>
                <a:spcPts val="600"/>
              </a:spcBef>
              <a:spcAft>
                <a:spcPts val="0"/>
              </a:spcAft>
              <a:buClr>
                <a:schemeClr val="lt1"/>
              </a:buClr>
              <a:buSzPts val="2200"/>
              <a:buChar char="●"/>
            </a:pPr>
            <a:r>
              <a:rPr lang="en-GB" sz="2200">
                <a:solidFill>
                  <a:schemeClr val="lt1"/>
                </a:solidFill>
              </a:rPr>
              <a:t>Classical computing is based in implementing two key features; storing numbers in memory and using mathematical operators to process those numbers</a:t>
            </a:r>
            <a:endParaRPr sz="2200">
              <a:solidFill>
                <a:schemeClr val="lt1"/>
              </a:solidFill>
            </a:endParaRPr>
          </a:p>
          <a:p>
            <a:pPr indent="-368300" lvl="0" marL="457200" rtl="0">
              <a:spcBef>
                <a:spcPts val="0"/>
              </a:spcBef>
              <a:spcAft>
                <a:spcPts val="0"/>
              </a:spcAft>
              <a:buClr>
                <a:schemeClr val="lt1"/>
              </a:buClr>
              <a:buSzPts val="2200"/>
              <a:buChar char="●"/>
            </a:pPr>
            <a:r>
              <a:rPr lang="en-GB" sz="2200">
                <a:solidFill>
                  <a:schemeClr val="lt1"/>
                </a:solidFill>
              </a:rPr>
              <a:t>Both storage and processing are achieved through using transistors</a:t>
            </a:r>
            <a:endParaRPr sz="2200">
              <a:solidFill>
                <a:schemeClr val="lt1"/>
              </a:solidFill>
            </a:endParaRPr>
          </a:p>
          <a:p>
            <a:pPr indent="-368300" lvl="0" marL="457200" rtl="0">
              <a:spcBef>
                <a:spcPts val="0"/>
              </a:spcBef>
              <a:spcAft>
                <a:spcPts val="0"/>
              </a:spcAft>
              <a:buClr>
                <a:schemeClr val="lt1"/>
              </a:buClr>
              <a:buSzPts val="2200"/>
              <a:buChar char="●"/>
            </a:pPr>
            <a:r>
              <a:rPr lang="en-GB" sz="2200">
                <a:solidFill>
                  <a:schemeClr val="lt1"/>
                </a:solidFill>
              </a:rPr>
              <a:t>Computers perform calculations using logic gates.</a:t>
            </a:r>
            <a:endParaRPr/>
          </a:p>
        </p:txBody>
      </p:sp>
      <p:sp>
        <p:nvSpPr>
          <p:cNvPr id="101" name="Shape 101"/>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GB" sz="3000"/>
              <a:t>Basics of Quantum Computing</a:t>
            </a:r>
            <a:endParaRPr b="0" sz="3000"/>
          </a:p>
        </p:txBody>
      </p:sp>
      <p:sp>
        <p:nvSpPr>
          <p:cNvPr id="107" name="Shape 107"/>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chemeClr val="lt1"/>
              </a:buClr>
              <a:buSzPts val="2000"/>
              <a:buChar char="●"/>
            </a:pPr>
            <a:r>
              <a:rPr lang="en-GB" sz="2000">
                <a:solidFill>
                  <a:schemeClr val="lt1"/>
                </a:solidFill>
              </a:rPr>
              <a:t>Among the first to examine the issue were the IBM research physicists Rolf Landauer and Charles Bennett.</a:t>
            </a:r>
            <a:endParaRPr sz="2000">
              <a:solidFill>
                <a:schemeClr val="lt1"/>
              </a:solidFill>
            </a:endParaRPr>
          </a:p>
          <a:p>
            <a:pPr indent="-355600" lvl="0" marL="457200" rtl="0">
              <a:spcBef>
                <a:spcPts val="0"/>
              </a:spcBef>
              <a:spcAft>
                <a:spcPts val="0"/>
              </a:spcAft>
              <a:buClr>
                <a:schemeClr val="lt1"/>
              </a:buClr>
              <a:buSzPts val="2000"/>
              <a:buChar char="●"/>
            </a:pPr>
            <a:r>
              <a:rPr lang="en-GB" sz="2000">
                <a:solidFill>
                  <a:schemeClr val="lt1"/>
                </a:solidFill>
              </a:rPr>
              <a:t>In 1982 Richard Feynman sketched out a design for how a machine using principles based in quantum mechanics could carry out basic computations</a:t>
            </a:r>
            <a:endParaRPr sz="2000">
              <a:solidFill>
                <a:schemeClr val="lt1"/>
              </a:solidFill>
            </a:endParaRPr>
          </a:p>
          <a:p>
            <a:pPr indent="-355600" lvl="0" marL="457200" rtl="0">
              <a:spcBef>
                <a:spcPts val="0"/>
              </a:spcBef>
              <a:spcAft>
                <a:spcPts val="0"/>
              </a:spcAft>
              <a:buClr>
                <a:schemeClr val="lt1"/>
              </a:buClr>
              <a:buSzPts val="2000"/>
              <a:buChar char="●"/>
            </a:pPr>
            <a:r>
              <a:rPr lang="en-GB" sz="2000">
                <a:solidFill>
                  <a:schemeClr val="lt1"/>
                </a:solidFill>
              </a:rPr>
              <a:t>A quantum computer would be built using quantum bits known as qubits</a:t>
            </a:r>
            <a:endParaRPr sz="2000">
              <a:solidFill>
                <a:schemeClr val="lt1"/>
              </a:solidFill>
            </a:endParaRPr>
          </a:p>
          <a:p>
            <a:pPr indent="0" lvl="0" marL="0">
              <a:spcBef>
                <a:spcPts val="600"/>
              </a:spcBef>
              <a:spcAft>
                <a:spcPts val="0"/>
              </a:spcAft>
              <a:buNone/>
            </a:pPr>
            <a:r>
              <a:t/>
            </a:r>
            <a:endParaRPr/>
          </a:p>
        </p:txBody>
      </p:sp>
      <p:sp>
        <p:nvSpPr>
          <p:cNvPr id="108" name="Shape 108"/>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mt="43000"/>
          </a:blip>
          <a:stretch>
            <a:fillRect/>
          </a:stretch>
        </p:blipFill>
        <p:spPr>
          <a:xfrm>
            <a:off x="-1" y="-9"/>
            <a:ext cx="9145675" cy="5143500"/>
          </a:xfrm>
          <a:prstGeom prst="rect">
            <a:avLst/>
          </a:prstGeom>
          <a:noFill/>
          <a:ln>
            <a:noFill/>
          </a:ln>
        </p:spPr>
      </p:pic>
      <p:sp>
        <p:nvSpPr>
          <p:cNvPr id="114" name="Shape 114"/>
          <p:cNvSpPr txBox="1"/>
          <p:nvPr>
            <p:ph type="title"/>
          </p:nvPr>
        </p:nvSpPr>
        <p:spPr>
          <a:xfrm>
            <a:off x="373825" y="290622"/>
            <a:ext cx="8229600" cy="62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GB" sz="3000"/>
              <a:t>Physics Implementation of Quantum Computers</a:t>
            </a:r>
            <a:endParaRPr b="0" sz="3000"/>
          </a:p>
        </p:txBody>
      </p:sp>
      <p:sp>
        <p:nvSpPr>
          <p:cNvPr id="115" name="Shape 115"/>
          <p:cNvSpPr txBox="1"/>
          <p:nvPr>
            <p:ph idx="1" type="body"/>
          </p:nvPr>
        </p:nvSpPr>
        <p:spPr>
          <a:xfrm>
            <a:off x="184075" y="2135275"/>
            <a:ext cx="3658200" cy="18228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Clr>
                <a:schemeClr val="lt1"/>
              </a:buClr>
              <a:buSzPts val="2000"/>
              <a:buChar char="●"/>
            </a:pPr>
            <a:r>
              <a:rPr lang="en-GB" sz="2000">
                <a:solidFill>
                  <a:schemeClr val="lt1"/>
                </a:solidFill>
              </a:rPr>
              <a:t>53 qubit quantum simulator at the University of Maryland using ions of ytterbium </a:t>
            </a:r>
            <a:endParaRPr/>
          </a:p>
        </p:txBody>
      </p:sp>
      <p:sp>
        <p:nvSpPr>
          <p:cNvPr id="116" name="Shape 116"/>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ctrTitle"/>
          </p:nvPr>
        </p:nvSpPr>
        <p:spPr>
          <a:xfrm>
            <a:off x="969150" y="130431"/>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0" lang="en-GB" sz="3000"/>
              <a:t>Are Quantum Computers Better?</a:t>
            </a:r>
            <a:endParaRPr b="0" sz="3000"/>
          </a:p>
        </p:txBody>
      </p:sp>
      <p:sp>
        <p:nvSpPr>
          <p:cNvPr id="122" name="Shape 122"/>
          <p:cNvSpPr txBox="1"/>
          <p:nvPr>
            <p:ph idx="1" type="subTitle"/>
          </p:nvPr>
        </p:nvSpPr>
        <p:spPr>
          <a:xfrm>
            <a:off x="1053748" y="1358350"/>
            <a:ext cx="7063200" cy="168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There are some very well known benefits to quantum computing such as Grover’s algorithm and Shor’s algorithm</a:t>
            </a:r>
            <a:endParaRPr/>
          </a:p>
          <a:p>
            <a:pPr indent="-342900" lvl="0" marL="457200" rtl="0" algn="l">
              <a:spcBef>
                <a:spcPts val="0"/>
              </a:spcBef>
              <a:spcAft>
                <a:spcPts val="0"/>
              </a:spcAft>
              <a:buSzPts val="1800"/>
              <a:buChar char="●"/>
            </a:pPr>
            <a:r>
              <a:rPr lang="en-GB"/>
              <a:t>Unfortunately there are currently a very small number of quantum algorithms known</a:t>
            </a:r>
            <a:endParaRPr/>
          </a:p>
        </p:txBody>
      </p:sp>
      <p:sp>
        <p:nvSpPr>
          <p:cNvPr id="123" name="Shape 123"/>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Basics of Quantum Computing</a:t>
            </a:r>
            <a:endParaRPr/>
          </a:p>
        </p:txBody>
      </p:sp>
      <p:sp>
        <p:nvSpPr>
          <p:cNvPr id="129" name="Shape 129"/>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Theory</a:t>
            </a:r>
            <a:endParaRPr/>
          </a:p>
        </p:txBody>
      </p:sp>
      <p:sp>
        <p:nvSpPr>
          <p:cNvPr id="130" name="Shape 130"/>
          <p:cNvSpPr txBox="1"/>
          <p:nvPr/>
        </p:nvSpPr>
        <p:spPr>
          <a:xfrm>
            <a:off x="-375" y="4693850"/>
            <a:ext cx="9144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usine"/>
                <a:ea typeface="Cousine"/>
                <a:cs typeface="Cousine"/>
                <a:sym typeface="Cousine"/>
              </a:rPr>
              <a:t>Agnibho Chattarji ● Fidel Elie ● Ewan Morrison ● Alasdair Reid ● Jake Smith</a:t>
            </a:r>
            <a:endParaRPr>
              <a:solidFill>
                <a:srgbClr val="FFFFFF"/>
              </a:solidFill>
              <a:latin typeface="Cousine"/>
              <a:ea typeface="Cousine"/>
              <a:cs typeface="Cousine"/>
              <a:sym typeface="Cousine"/>
            </a:endParaRPr>
          </a:p>
        </p:txBody>
      </p:sp>
    </p:spTree>
  </p:cSld>
  <p:clrMapOvr>
    <a:masterClrMapping/>
  </p:clrMapOvr>
</p:sld>
</file>

<file path=ppt/theme/theme1.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